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61" r:id="rId5"/>
    <p:sldId id="262" r:id="rId6"/>
    <p:sldId id="259" r:id="rId7"/>
  </p:sldIdLst>
  <p:sldSz cx="9144000" cy="5143500" type="screen16x9"/>
  <p:notesSz cx="6858000" cy="9144000"/>
  <p:embeddedFontLst>
    <p:embeddedFont>
      <p:font typeface="Raleway" panose="020B0604020202020204" charset="0"/>
      <p:regular r:id="rId9"/>
      <p:bold r:id="rId10"/>
      <p:italic r:id="rId11"/>
      <p:boldItalic r:id="rId12"/>
    </p:embeddedFont>
    <p:embeddedFont>
      <p:font typeface="Lato" panose="020B0604020202020204" charset="0"/>
      <p:regular r:id="rId13"/>
      <p:bold r:id="rId14"/>
      <p:italic r:id="rId15"/>
      <p:boldItalic r:id="rId16"/>
    </p:embeddedFont>
    <p:embeddedFont>
      <p:font typeface="SimSun" panose="02010600030101010101" pitchFamily="2" charset="-122"/>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5255469-1B26-48E2-B6C1-BDA1C7AD8737}">
  <a:tblStyle styleId="{25255469-1B26-48E2-B6C1-BDA1C7AD873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2" y="20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font" Target="fonts/font7.fntdata"/><Relationship Id="rId10" Type="http://schemas.openxmlformats.org/officeDocument/2006/relationships/font" Target="fonts/font2.fntdata"/><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5dfce515f9_0_5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5dfce515f9_0_5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dfce515f9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dfce515f9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dfce515f9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dfce515f9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214777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5dfce515f9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5dfce515f9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0813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5dfce515f9_0_5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5dfce515f9_0_5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w="38100" cap="flat" cmpd="sng">
            <a:solidFill>
              <a:schemeClr val="lt1"/>
            </a:solidFill>
            <a:prstDash val="solid"/>
            <a:round/>
            <a:headEnd type="none" w="sm" len="sm"/>
            <a:tailEnd type="none" w="sm" len="sm"/>
          </a:ln>
        </p:spPr>
      </p:cxnSp>
      <p:cxnSp>
        <p:nvCxnSpPr>
          <p:cNvPr id="11" name="Google Shape;11;p2"/>
          <p:cNvCxnSpPr/>
          <p:nvPr/>
        </p:nvCxnSpPr>
        <p:spPr>
          <a:xfrm>
            <a:off x="2477724" y="4740000"/>
            <a:ext cx="6244200" cy="0"/>
          </a:xfrm>
          <a:prstGeom prst="straightConnector1">
            <a:avLst/>
          </a:prstGeom>
          <a:noFill/>
          <a:ln w="19050" cap="flat" cmpd="sng">
            <a:solidFill>
              <a:schemeClr val="lt1"/>
            </a:solidFill>
            <a:prstDash val="solid"/>
            <a:round/>
            <a:headEnd type="none" w="sm" len="sm"/>
            <a:tailEnd type="none" w="sm" len="sm"/>
          </a:ln>
        </p:spPr>
      </p:cxnSp>
      <p:cxnSp>
        <p:nvCxnSpPr>
          <p:cNvPr id="12" name="Google Shape;12;p2"/>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13" name="Google Shape;13;p2"/>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14" name="Google Shape;14;p2"/>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5" name="Google Shape;15;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62" name="Google Shape;62;p11"/>
          <p:cNvCxnSpPr/>
          <p:nvPr/>
        </p:nvCxnSpPr>
        <p:spPr>
          <a:xfrm>
            <a:off x="425200" y="415650"/>
            <a:ext cx="8296800" cy="0"/>
          </a:xfrm>
          <a:prstGeom prst="straightConnector1">
            <a:avLst/>
          </a:prstGeom>
          <a:noFill/>
          <a:ln w="38100" cap="flat" cmpd="sng">
            <a:solidFill>
              <a:schemeClr val="dk2"/>
            </a:solidFill>
            <a:prstDash val="solid"/>
            <a:round/>
            <a:headEnd type="none" w="sm" len="sm"/>
            <a:tailEnd type="none" w="sm" len="sm"/>
          </a:ln>
        </p:spPr>
      </p:cxnSp>
      <p:sp>
        <p:nvSpPr>
          <p:cNvPr id="63" name="Google Shape;63;p11"/>
          <p:cNvSpPr txBox="1">
            <a:spLocks noGrp="1"/>
          </p:cNvSpPr>
          <p:nvPr>
            <p:ph type="title" hasCustomPrompt="1"/>
          </p:nvPr>
        </p:nvSpPr>
        <p:spPr>
          <a:xfrm>
            <a:off x="853950" y="1304850"/>
            <a:ext cx="74361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a:spLocks noGrp="1"/>
          </p:cNvSpPr>
          <p:nvPr>
            <p:ph type="body" idx="1"/>
          </p:nvPr>
        </p:nvSpPr>
        <p:spPr>
          <a:xfrm>
            <a:off x="853950" y="2919450"/>
            <a:ext cx="74361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5" name="Google Shape;65;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6"/>
        <p:cNvGrpSpPr/>
        <p:nvPr/>
      </p:nvGrpSpPr>
      <p:grpSpPr>
        <a:xfrm>
          <a:off x="0" y="0"/>
          <a:ext cx="0" cy="0"/>
          <a:chOff x="0" y="0"/>
          <a:chExt cx="0" cy="0"/>
        </a:xfrm>
      </p:grpSpPr>
      <p:sp>
        <p:nvSpPr>
          <p:cNvPr id="67" name="Google Shape;67;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w="38100" cap="flat" cmpd="sng">
            <a:solidFill>
              <a:schemeClr val="lt1"/>
            </a:solidFill>
            <a:prstDash val="solid"/>
            <a:round/>
            <a:headEnd type="none" w="sm" len="sm"/>
            <a:tailEnd type="none" w="sm" len="sm"/>
          </a:ln>
        </p:spPr>
      </p:cxnSp>
      <p:cxnSp>
        <p:nvCxnSpPr>
          <p:cNvPr id="18" name="Google Shape;18;p3"/>
          <p:cNvCxnSpPr/>
          <p:nvPr/>
        </p:nvCxnSpPr>
        <p:spPr>
          <a:xfrm>
            <a:off x="425200" y="4740000"/>
            <a:ext cx="8296800" cy="0"/>
          </a:xfrm>
          <a:prstGeom prst="straightConnector1">
            <a:avLst/>
          </a:prstGeom>
          <a:noFill/>
          <a:ln w="19050" cap="flat" cmpd="sng">
            <a:solidFill>
              <a:schemeClr val="lt1"/>
            </a:solidFill>
            <a:prstDash val="solid"/>
            <a:round/>
            <a:headEnd type="none" w="sm" len="sm"/>
            <a:tailEnd type="none" w="sm" len="sm"/>
          </a:ln>
        </p:spPr>
      </p:cxnSp>
      <p:sp>
        <p:nvSpPr>
          <p:cNvPr id="19" name="Google Shape;19;p3"/>
          <p:cNvSpPr txBox="1">
            <a:spLocks noGrp="1"/>
          </p:cNvSpPr>
          <p:nvPr>
            <p:ph type="title"/>
          </p:nvPr>
        </p:nvSpPr>
        <p:spPr>
          <a:xfrm>
            <a:off x="406425" y="1806825"/>
            <a:ext cx="8296800" cy="15420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a:endParaRPr/>
          </a:p>
        </p:txBody>
      </p:sp>
      <p:sp>
        <p:nvSpPr>
          <p:cNvPr id="20" name="Google Shape;20;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23" name="Google Shape;23;p4"/>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24" name="Google Shape;24;p4"/>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25" name="Google Shape;25;p4"/>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4"/>
          <p:cNvSpPr txBox="1">
            <a:spLocks noGrp="1"/>
          </p:cNvSpPr>
          <p:nvPr>
            <p:ph type="body" idx="1"/>
          </p:nvPr>
        </p:nvSpPr>
        <p:spPr>
          <a:xfrm>
            <a:off x="2410112" y="1595776"/>
            <a:ext cx="6321600" cy="3002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7" name="Google Shape;27;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w="38100" cap="flat" cmpd="sng">
            <a:solidFill>
              <a:schemeClr val="dk2"/>
            </a:solidFill>
            <a:prstDash val="solid"/>
            <a:round/>
            <a:headEnd type="none" w="sm" len="sm"/>
            <a:tailEnd type="none" w="sm" len="sm"/>
          </a:ln>
        </p:spPr>
      </p:cxnSp>
      <p:cxnSp>
        <p:nvCxnSpPr>
          <p:cNvPr id="30" name="Google Shape;30;p5"/>
          <p:cNvCxnSpPr/>
          <p:nvPr/>
        </p:nvCxnSpPr>
        <p:spPr>
          <a:xfrm>
            <a:off x="2477724" y="4740000"/>
            <a:ext cx="6244200" cy="0"/>
          </a:xfrm>
          <a:prstGeom prst="straightConnector1">
            <a:avLst/>
          </a:prstGeom>
          <a:noFill/>
          <a:ln w="19050" cap="flat" cmpd="sng">
            <a:solidFill>
              <a:schemeClr val="dk2"/>
            </a:solidFill>
            <a:prstDash val="solid"/>
            <a:round/>
            <a:headEnd type="none" w="sm" len="sm"/>
            <a:tailEnd type="none" w="sm" len="sm"/>
          </a:ln>
        </p:spPr>
      </p:cxnSp>
      <p:cxnSp>
        <p:nvCxnSpPr>
          <p:cNvPr id="31" name="Google Shape;31;p5"/>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32" name="Google Shape;32;p5"/>
          <p:cNvSpPr txBox="1">
            <a:spLocks noGrp="1"/>
          </p:cNvSpPr>
          <p:nvPr>
            <p:ph type="title"/>
          </p:nvPr>
        </p:nvSpPr>
        <p:spPr>
          <a:xfrm>
            <a:off x="2400250" y="575950"/>
            <a:ext cx="6321600" cy="6354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5"/>
          <p:cNvSpPr txBox="1">
            <a:spLocks noGrp="1"/>
          </p:cNvSpPr>
          <p:nvPr>
            <p:ph type="body" idx="1"/>
          </p:nvPr>
        </p:nvSpPr>
        <p:spPr>
          <a:xfrm>
            <a:off x="2400303"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Google Shape;34;p5"/>
          <p:cNvSpPr txBox="1">
            <a:spLocks noGrp="1"/>
          </p:cNvSpPr>
          <p:nvPr>
            <p:ph type="body" idx="2"/>
          </p:nvPr>
        </p:nvSpPr>
        <p:spPr>
          <a:xfrm>
            <a:off x="5650572" y="1602675"/>
            <a:ext cx="3071400" cy="3002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8" name="Google Shape;38;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41" name="Google Shape;41;p7"/>
          <p:cNvSpPr txBox="1">
            <a:spLocks noGrp="1"/>
          </p:cNvSpPr>
          <p:nvPr>
            <p:ph type="title"/>
          </p:nvPr>
        </p:nvSpPr>
        <p:spPr>
          <a:xfrm>
            <a:off x="319500" y="936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2" name="Google Shape;42;p7"/>
          <p:cNvSpPr txBox="1">
            <a:spLocks noGrp="1"/>
          </p:cNvSpPr>
          <p:nvPr>
            <p:ph type="body" idx="1"/>
          </p:nvPr>
        </p:nvSpPr>
        <p:spPr>
          <a:xfrm>
            <a:off x="319500" y="1846804"/>
            <a:ext cx="2808000" cy="28062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3" name="Google Shape;4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w="19050" cap="flat" cmpd="sng">
            <a:solidFill>
              <a:schemeClr val="lt1"/>
            </a:solidFill>
            <a:prstDash val="solid"/>
            <a:round/>
            <a:headEnd type="none" w="sm" len="sm"/>
            <a:tailEnd type="none" w="sm" len="sm"/>
          </a:ln>
        </p:spPr>
      </p:cxnSp>
      <p:sp>
        <p:nvSpPr>
          <p:cNvPr id="46" name="Google Shape;46;p8"/>
          <p:cNvSpPr txBox="1">
            <a:spLocks noGrp="1"/>
          </p:cNvSpPr>
          <p:nvPr>
            <p:ph type="title"/>
          </p:nvPr>
        </p:nvSpPr>
        <p:spPr>
          <a:xfrm>
            <a:off x="283103" y="712141"/>
            <a:ext cx="6244200" cy="38355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47" name="Google Shape;47;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0" name="Google Shape;50;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1" name="Google Shape;51;p9"/>
          <p:cNvSpPr txBox="1">
            <a:spLocks noGrp="1"/>
          </p:cNvSpPr>
          <p:nvPr>
            <p:ph type="title"/>
          </p:nvPr>
        </p:nvSpPr>
        <p:spPr>
          <a:xfrm>
            <a:off x="265500" y="1397350"/>
            <a:ext cx="4045200" cy="1318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a:endParaRPr/>
          </a:p>
        </p:txBody>
      </p:sp>
      <p:sp>
        <p:nvSpPr>
          <p:cNvPr id="52" name="Google Shape;52;p9"/>
          <p:cNvSpPr txBox="1">
            <a:spLocks noGrp="1"/>
          </p:cNvSpPr>
          <p:nvPr>
            <p:ph type="subTitle" idx="1"/>
          </p:nvPr>
        </p:nvSpPr>
        <p:spPr>
          <a:xfrm>
            <a:off x="265500" y="273537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3" name="Google Shape;53;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4" name="Google Shape;54;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w="19050" cap="flat" cmpd="sng">
            <a:solidFill>
              <a:schemeClr val="dk2"/>
            </a:solidFill>
            <a:prstDash val="solid"/>
            <a:round/>
            <a:headEnd type="none" w="sm" len="sm"/>
            <a:tailEnd type="none" w="sm" len="sm"/>
          </a:ln>
        </p:spPr>
      </p:cxnSp>
      <p:cxnSp>
        <p:nvCxnSpPr>
          <p:cNvPr id="57" name="Google Shape;57;p10"/>
          <p:cNvCxnSpPr/>
          <p:nvPr/>
        </p:nvCxnSpPr>
        <p:spPr>
          <a:xfrm>
            <a:off x="425198" y="415650"/>
            <a:ext cx="183300" cy="0"/>
          </a:xfrm>
          <a:prstGeom prst="straightConnector1">
            <a:avLst/>
          </a:prstGeom>
          <a:noFill/>
          <a:ln w="19050" cap="flat" cmpd="sng">
            <a:solidFill>
              <a:schemeClr val="dk2"/>
            </a:solidFill>
            <a:prstDash val="solid"/>
            <a:round/>
            <a:headEnd type="none" w="sm" len="sm"/>
            <a:tailEnd type="none" w="sm" len="sm"/>
          </a:ln>
        </p:spPr>
      </p:cxnSp>
      <p:sp>
        <p:nvSpPr>
          <p:cNvPr id="58" name="Google Shape;58;p10"/>
          <p:cNvSpPr txBox="1">
            <a:spLocks noGrp="1"/>
          </p:cNvSpPr>
          <p:nvPr>
            <p:ph type="body" idx="1"/>
          </p:nvPr>
        </p:nvSpPr>
        <p:spPr>
          <a:xfrm>
            <a:off x="328017" y="4226025"/>
            <a:ext cx="8388600" cy="3936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wiss-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400250" y="575950"/>
            <a:ext cx="6321600" cy="635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2410112" y="1595776"/>
            <a:ext cx="6321600" cy="3002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99999"/>
        </a:solidFill>
        <a:effectLst/>
      </p:bgPr>
    </p:bg>
    <p:spTree>
      <p:nvGrpSpPr>
        <p:cNvPr id="1" name="Shape 71"/>
        <p:cNvGrpSpPr/>
        <p:nvPr/>
      </p:nvGrpSpPr>
      <p:grpSpPr>
        <a:xfrm>
          <a:off x="0" y="0"/>
          <a:ext cx="0" cy="0"/>
          <a:chOff x="0" y="0"/>
          <a:chExt cx="0" cy="0"/>
        </a:xfrm>
      </p:grpSpPr>
      <p:sp>
        <p:nvSpPr>
          <p:cNvPr id="72" name="Google Shape;72;p13"/>
          <p:cNvSpPr txBox="1">
            <a:spLocks noGrp="1"/>
          </p:cNvSpPr>
          <p:nvPr>
            <p:ph type="ctrTitle"/>
          </p:nvPr>
        </p:nvSpPr>
        <p:spPr>
          <a:xfrm>
            <a:off x="2371725" y="630225"/>
            <a:ext cx="6331500" cy="154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SERMON SERIES OVERVIEW</a:t>
            </a:r>
            <a:endParaRPr/>
          </a:p>
        </p:txBody>
      </p:sp>
      <p:sp>
        <p:nvSpPr>
          <p:cNvPr id="73" name="Google Shape;73;p13"/>
          <p:cNvSpPr txBox="1">
            <a:spLocks noGrp="1"/>
          </p:cNvSpPr>
          <p:nvPr>
            <p:ph type="subTitle" idx="1"/>
          </p:nvPr>
        </p:nvSpPr>
        <p:spPr>
          <a:xfrm>
            <a:off x="2390267" y="3238450"/>
            <a:ext cx="6331500" cy="1241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SG" sz="3000" dirty="0" smtClean="0">
                <a:latin typeface="Raleway"/>
                <a:ea typeface="Raleway"/>
                <a:cs typeface="Raleway"/>
                <a:sym typeface="Raleway"/>
              </a:rPr>
              <a:t>Amos</a:t>
            </a:r>
            <a:endParaRPr sz="3000" dirty="0">
              <a:latin typeface="Raleway"/>
              <a:ea typeface="Raleway"/>
              <a:cs typeface="Raleway"/>
              <a:sym typeface="Raleway"/>
            </a:endParaRPr>
          </a:p>
        </p:txBody>
      </p:sp>
      <p:sp>
        <p:nvSpPr>
          <p:cNvPr id="74" name="Google Shape;74;p13"/>
          <p:cNvSpPr txBox="1">
            <a:spLocks noGrp="1"/>
          </p:cNvSpPr>
          <p:nvPr>
            <p:ph type="subTitle" idx="1"/>
          </p:nvPr>
        </p:nvSpPr>
        <p:spPr>
          <a:xfrm>
            <a:off x="328150" y="440575"/>
            <a:ext cx="1803000" cy="408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1200">
                <a:latin typeface="Raleway"/>
                <a:ea typeface="Raleway"/>
                <a:cs typeface="Raleway"/>
                <a:sym typeface="Raleway"/>
              </a:rPr>
              <a:t>TheWordWorks</a:t>
            </a:r>
            <a:endParaRPr sz="1200">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4"/>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Situation/Occasion of </a:t>
            </a:r>
            <a:r>
              <a:rPr lang="en-SG" dirty="0" smtClean="0"/>
              <a:t>Amos</a:t>
            </a:r>
            <a:endParaRPr dirty="0"/>
          </a:p>
          <a:p>
            <a:pPr marL="0" lvl="0" indent="0" algn="l" rtl="0">
              <a:spcBef>
                <a:spcPts val="0"/>
              </a:spcBef>
              <a:spcAft>
                <a:spcPts val="0"/>
              </a:spcAft>
              <a:buNone/>
            </a:pPr>
            <a:endParaRPr dirty="0"/>
          </a:p>
        </p:txBody>
      </p:sp>
      <p:sp>
        <p:nvSpPr>
          <p:cNvPr id="80" name="Google Shape;80;p14"/>
          <p:cNvSpPr txBo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285750" lvl="0" indent="-285750">
              <a:lnSpc>
                <a:spcPct val="115000"/>
              </a:lnSpc>
              <a:buFont typeface="Arial" panose="020B0604020202020204" pitchFamily="34" charset="0"/>
              <a:buChar char="•"/>
            </a:pPr>
            <a:r>
              <a:rPr lang="en-SG" dirty="0" smtClean="0">
                <a:latin typeface="Raleway"/>
                <a:ea typeface="Raleway"/>
                <a:cs typeface="Raleway"/>
                <a:sym typeface="Raleway"/>
              </a:rPr>
              <a:t>Amos </a:t>
            </a:r>
            <a:r>
              <a:rPr lang="en-SG" dirty="0">
                <a:latin typeface="Raleway"/>
                <a:ea typeface="Raleway"/>
                <a:cs typeface="Raleway"/>
                <a:sym typeface="Raleway"/>
              </a:rPr>
              <a:t>speaking to Israel, particularly North Israel, before the exile (2 Kings 14: 23 – 29)*</a:t>
            </a:r>
          </a:p>
          <a:p>
            <a:pPr marL="285750" lvl="0" indent="-285750">
              <a:lnSpc>
                <a:spcPct val="115000"/>
              </a:lnSpc>
              <a:buFont typeface="Arial" panose="020B0604020202020204" pitchFamily="34" charset="0"/>
              <a:buChar char="•"/>
            </a:pPr>
            <a:r>
              <a:rPr lang="en-SG" dirty="0" smtClean="0">
                <a:latin typeface="Raleway"/>
                <a:ea typeface="Raleway"/>
                <a:cs typeface="Raleway"/>
                <a:sym typeface="Raleway"/>
              </a:rPr>
              <a:t>People </a:t>
            </a:r>
            <a:r>
              <a:rPr lang="en-SG" dirty="0">
                <a:latin typeface="Raleway"/>
                <a:ea typeface="Raleway"/>
                <a:cs typeface="Raleway"/>
                <a:sym typeface="Raleway"/>
              </a:rPr>
              <a:t>feeling secure in prosperous and safe land (Amos 6: 1, repeated use of “strongholds”, “mighty”, ...)</a:t>
            </a:r>
          </a:p>
          <a:p>
            <a:pPr marL="285750" lvl="0" indent="-285750">
              <a:lnSpc>
                <a:spcPct val="115000"/>
              </a:lnSpc>
              <a:buFont typeface="Arial" panose="020B0604020202020204" pitchFamily="34" charset="0"/>
              <a:buChar char="•"/>
            </a:pPr>
            <a:r>
              <a:rPr lang="en-SG" dirty="0" smtClean="0">
                <a:latin typeface="Raleway"/>
                <a:ea typeface="Raleway"/>
                <a:cs typeface="Raleway"/>
                <a:sym typeface="Raleway"/>
              </a:rPr>
              <a:t>People </a:t>
            </a:r>
            <a:r>
              <a:rPr lang="en-SG" dirty="0">
                <a:latin typeface="Raleway"/>
                <a:ea typeface="Raleway"/>
                <a:cs typeface="Raleway"/>
                <a:sym typeface="Raleway"/>
              </a:rPr>
              <a:t>have re-captured territories lost to Syrians (Amos 6: 13) and feel that God is for them</a:t>
            </a:r>
          </a:p>
          <a:p>
            <a:pPr marL="285750" lvl="0" indent="-285750">
              <a:lnSpc>
                <a:spcPct val="115000"/>
              </a:lnSpc>
              <a:buFont typeface="Arial" panose="020B0604020202020204" pitchFamily="34" charset="0"/>
              <a:buChar char="•"/>
            </a:pPr>
            <a:r>
              <a:rPr lang="en-SG" dirty="0" smtClean="0">
                <a:latin typeface="Raleway"/>
                <a:ea typeface="Raleway"/>
                <a:cs typeface="Raleway"/>
                <a:sym typeface="Raleway"/>
              </a:rPr>
              <a:t>Perform </a:t>
            </a:r>
            <a:r>
              <a:rPr lang="en-SG" dirty="0">
                <a:latin typeface="Raleway"/>
                <a:ea typeface="Raleway"/>
                <a:cs typeface="Raleway"/>
                <a:sym typeface="Raleway"/>
              </a:rPr>
              <a:t>religious acts before Jehovah (Amos 4: 4, 5: 22 – 23, 8:5) but their lives are evil</a:t>
            </a:r>
          </a:p>
          <a:p>
            <a:pPr lvl="0">
              <a:lnSpc>
                <a:spcPct val="115000"/>
              </a:lnSpc>
            </a:pPr>
            <a:r>
              <a:rPr lang="en-SG" dirty="0" smtClean="0">
                <a:latin typeface="Raleway"/>
                <a:ea typeface="Raleway"/>
                <a:cs typeface="Raleway"/>
                <a:sym typeface="Raleway"/>
              </a:rPr>
              <a:t>	- Injustice </a:t>
            </a:r>
            <a:r>
              <a:rPr lang="en-SG" dirty="0">
                <a:latin typeface="Raleway"/>
                <a:ea typeface="Raleway"/>
                <a:cs typeface="Raleway"/>
                <a:sym typeface="Raleway"/>
              </a:rPr>
              <a:t>(Amos 2: 6, 8: 5)</a:t>
            </a:r>
          </a:p>
          <a:p>
            <a:pPr lvl="0">
              <a:lnSpc>
                <a:spcPct val="115000"/>
              </a:lnSpc>
            </a:pPr>
            <a:r>
              <a:rPr lang="en-SG" dirty="0">
                <a:latin typeface="Raleway"/>
                <a:ea typeface="Raleway"/>
                <a:cs typeface="Raleway"/>
                <a:sym typeface="Raleway"/>
              </a:rPr>
              <a:t>	</a:t>
            </a:r>
            <a:r>
              <a:rPr lang="en-SG" dirty="0" smtClean="0">
                <a:latin typeface="Raleway"/>
                <a:ea typeface="Raleway"/>
                <a:cs typeface="Raleway"/>
                <a:sym typeface="Raleway"/>
              </a:rPr>
              <a:t>- Sexually </a:t>
            </a:r>
            <a:r>
              <a:rPr lang="en-SG" dirty="0">
                <a:latin typeface="Raleway"/>
                <a:ea typeface="Raleway"/>
                <a:cs typeface="Raleway"/>
                <a:sym typeface="Raleway"/>
              </a:rPr>
              <a:t>immoral (2: 7 – 8)</a:t>
            </a:r>
          </a:p>
          <a:p>
            <a:pPr lvl="0">
              <a:lnSpc>
                <a:spcPct val="115000"/>
              </a:lnSpc>
            </a:pPr>
            <a:r>
              <a:rPr lang="en-SG" dirty="0">
                <a:latin typeface="Raleway"/>
                <a:ea typeface="Raleway"/>
                <a:cs typeface="Raleway"/>
                <a:sym typeface="Raleway"/>
              </a:rPr>
              <a:t>	</a:t>
            </a:r>
            <a:r>
              <a:rPr lang="en-SG" dirty="0" smtClean="0">
                <a:latin typeface="Raleway"/>
                <a:ea typeface="Raleway"/>
                <a:cs typeface="Raleway"/>
                <a:sym typeface="Raleway"/>
              </a:rPr>
              <a:t>- Profaned </a:t>
            </a:r>
            <a:r>
              <a:rPr lang="en-SG" dirty="0">
                <a:latin typeface="Raleway"/>
                <a:ea typeface="Raleway"/>
                <a:cs typeface="Raleway"/>
                <a:sym typeface="Raleway"/>
              </a:rPr>
              <a:t>holy things in temple (2; 8, 4: 5)</a:t>
            </a:r>
          </a:p>
          <a:p>
            <a:pPr lvl="0">
              <a:lnSpc>
                <a:spcPct val="115000"/>
              </a:lnSpc>
            </a:pPr>
            <a:r>
              <a:rPr lang="en-SG" dirty="0">
                <a:latin typeface="Raleway"/>
                <a:ea typeface="Raleway"/>
                <a:cs typeface="Raleway"/>
                <a:sym typeface="Raleway"/>
              </a:rPr>
              <a:t>	</a:t>
            </a:r>
            <a:r>
              <a:rPr lang="en-SG" dirty="0" smtClean="0">
                <a:latin typeface="Raleway"/>
                <a:ea typeface="Raleway"/>
                <a:cs typeface="Raleway"/>
                <a:sym typeface="Raleway"/>
              </a:rPr>
              <a:t>- Idolatry </a:t>
            </a:r>
            <a:r>
              <a:rPr lang="en-SG" dirty="0">
                <a:latin typeface="Raleway"/>
                <a:ea typeface="Raleway"/>
                <a:cs typeface="Raleway"/>
                <a:sym typeface="Raleway"/>
              </a:rPr>
              <a:t>(2: 8, 5: 26)</a:t>
            </a:r>
          </a:p>
          <a:p>
            <a:pPr marL="285750" lvl="0" indent="-285750">
              <a:lnSpc>
                <a:spcPct val="115000"/>
              </a:lnSpc>
              <a:buFont typeface="Arial" panose="020B0604020202020204" pitchFamily="34" charset="0"/>
              <a:buChar char="•"/>
            </a:pPr>
            <a:r>
              <a:rPr lang="en-SG" dirty="0" smtClean="0">
                <a:latin typeface="Raleway"/>
                <a:ea typeface="Raleway"/>
                <a:cs typeface="Raleway"/>
                <a:sym typeface="Raleway"/>
              </a:rPr>
              <a:t>Don’t </a:t>
            </a:r>
            <a:r>
              <a:rPr lang="en-SG" dirty="0">
                <a:latin typeface="Raleway"/>
                <a:ea typeface="Raleway"/>
                <a:cs typeface="Raleway"/>
                <a:sym typeface="Raleway"/>
              </a:rPr>
              <a:t>want to hear that they are wrong, ask prophets to stop prophesying (Amos 2: 12, 7: 12 – 13)</a:t>
            </a:r>
          </a:p>
          <a:p>
            <a:pPr marL="0" lvl="0" indent="0" algn="l" rtl="0">
              <a:lnSpc>
                <a:spcPct val="115000"/>
              </a:lnSpc>
              <a:spcBef>
                <a:spcPts val="0"/>
              </a:spcBef>
              <a:spcAft>
                <a:spcPts val="0"/>
              </a:spcAft>
              <a:buNone/>
            </a:pPr>
            <a:r>
              <a:rPr lang="en" b="1" u="sng" dirty="0" smtClean="0">
                <a:latin typeface="Raleway"/>
                <a:ea typeface="Raleway"/>
                <a:cs typeface="Raleway"/>
                <a:sym typeface="Raleway"/>
              </a:rPr>
              <a:t> </a:t>
            </a:r>
            <a:endParaRPr dirty="0">
              <a:solidFill>
                <a:srgbClr val="616161"/>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Main Point and Purpose </a:t>
            </a:r>
            <a:endParaRPr dirty="0"/>
          </a:p>
        </p:txBody>
      </p:sp>
      <p:sp>
        <p:nvSpPr>
          <p:cNvPr id="86" name="Google Shape;86;p15"/>
          <p:cNvSpPr txBox="1"/>
          <p:nvPr/>
        </p:nvSpPr>
        <p:spPr>
          <a:xfrm>
            <a:off x="311700" y="1152475"/>
            <a:ext cx="8520600" cy="3791232"/>
          </a:xfrm>
          <a:prstGeom prst="rect">
            <a:avLst/>
          </a:prstGeom>
          <a:noFill/>
          <a:ln>
            <a:noFill/>
          </a:ln>
        </p:spPr>
        <p:txBody>
          <a:bodyPr spcFirstLastPara="1" wrap="square" lIns="91425" tIns="91425" rIns="91425" bIns="91425" anchor="t" anchorCtr="0">
            <a:noAutofit/>
          </a:bodyPr>
          <a:lstStyle/>
          <a:p>
            <a:pPr marL="114300" lvl="0" algn="just">
              <a:lnSpc>
                <a:spcPct val="115000"/>
              </a:lnSpc>
              <a:buSzPts val="1800"/>
            </a:pPr>
            <a:r>
              <a:rPr lang="en-SG" sz="1200" u="sng" dirty="0">
                <a:latin typeface="Raleway"/>
                <a:ea typeface="Raleway"/>
                <a:cs typeface="Raleway"/>
                <a:sym typeface="Raleway"/>
              </a:rPr>
              <a:t>Main Point</a:t>
            </a:r>
          </a:p>
          <a:p>
            <a:pPr marL="457200" lvl="0" indent="-342900" algn="just">
              <a:lnSpc>
                <a:spcPct val="115000"/>
              </a:lnSpc>
              <a:buSzPts val="1800"/>
              <a:buFont typeface="Raleway"/>
              <a:buChar char="●"/>
            </a:pPr>
            <a:r>
              <a:rPr lang="en-SG" sz="1200" dirty="0">
                <a:latin typeface="Raleway"/>
                <a:ea typeface="Raleway"/>
                <a:cs typeface="Raleway"/>
                <a:sym typeface="Raleway"/>
              </a:rPr>
              <a:t>God will not spare Israel from judgment (like the other nations) for their persistent and complacent disobedience but will bless the remnant of repentant people in Israel and in the world.**</a:t>
            </a:r>
          </a:p>
          <a:p>
            <a:pPr marL="114300" lvl="0" algn="just">
              <a:lnSpc>
                <a:spcPct val="115000"/>
              </a:lnSpc>
              <a:buSzPts val="1800"/>
            </a:pPr>
            <a:endParaRPr lang="en-SG" sz="1200" dirty="0" smtClean="0">
              <a:latin typeface="Raleway"/>
              <a:ea typeface="Raleway"/>
              <a:cs typeface="Raleway"/>
              <a:sym typeface="Raleway"/>
            </a:endParaRPr>
          </a:p>
          <a:p>
            <a:pPr marL="114300" lvl="0" algn="just">
              <a:lnSpc>
                <a:spcPct val="115000"/>
              </a:lnSpc>
              <a:buSzPts val="1800"/>
            </a:pPr>
            <a:r>
              <a:rPr lang="en-SG" sz="1200" u="sng" dirty="0" smtClean="0">
                <a:latin typeface="Raleway"/>
                <a:ea typeface="Raleway"/>
                <a:cs typeface="Raleway"/>
                <a:sym typeface="Raleway"/>
              </a:rPr>
              <a:t>Purpose</a:t>
            </a:r>
            <a:endParaRPr lang="en-SG" sz="1200" u="sng" dirty="0">
              <a:latin typeface="Raleway"/>
              <a:ea typeface="Raleway"/>
              <a:cs typeface="Raleway"/>
              <a:sym typeface="Raleway"/>
            </a:endParaRPr>
          </a:p>
          <a:p>
            <a:pPr marL="457200" lvl="0" indent="-342900" algn="just">
              <a:lnSpc>
                <a:spcPct val="115000"/>
              </a:lnSpc>
              <a:buSzPts val="1800"/>
              <a:buFont typeface="Raleway"/>
              <a:buChar char="●"/>
            </a:pPr>
            <a:r>
              <a:rPr lang="en-SG" sz="1200" dirty="0">
                <a:latin typeface="Raleway"/>
                <a:ea typeface="Raleway"/>
                <a:cs typeface="Raleway"/>
                <a:sym typeface="Raleway"/>
              </a:rPr>
              <a:t>Turn back / Repent to seek God (Amos 5: 4 – 7)</a:t>
            </a:r>
          </a:p>
          <a:p>
            <a:pPr marL="114300" lvl="0" algn="just">
              <a:lnSpc>
                <a:spcPct val="115000"/>
              </a:lnSpc>
              <a:buSzPts val="1800"/>
            </a:pPr>
            <a:endParaRPr lang="en-SG" sz="1200" dirty="0" smtClean="0">
              <a:latin typeface="Raleway"/>
              <a:ea typeface="Raleway"/>
              <a:cs typeface="Raleway"/>
              <a:sym typeface="Raleway"/>
            </a:endParaRPr>
          </a:p>
          <a:p>
            <a:pPr marL="114300" lvl="0" algn="just">
              <a:lnSpc>
                <a:spcPct val="115000"/>
              </a:lnSpc>
              <a:buSzPts val="1800"/>
            </a:pPr>
            <a:r>
              <a:rPr lang="en-SG" sz="1000" dirty="0" smtClean="0">
                <a:latin typeface="Raleway"/>
                <a:ea typeface="Raleway"/>
                <a:cs typeface="Raleway"/>
                <a:sym typeface="Raleway"/>
              </a:rPr>
              <a:t>* </a:t>
            </a:r>
            <a:r>
              <a:rPr lang="en-SG" sz="1000" dirty="0">
                <a:latin typeface="Raleway"/>
                <a:ea typeface="Raleway"/>
                <a:cs typeface="Raleway"/>
                <a:sym typeface="Raleway"/>
              </a:rPr>
              <a:t>While there is evidence of an in-text compiler (Amos 1: 1 and 7: 10 – 17), the compiler does nothing to add his comments/ interpretation of Amos’ words. Hence, we can assume that the compiler wanted his original hearers to hear the message of Amos in its original intent. He may then apply this intent to his immediate audience, just as how Jesus the authoritative “compiler of the whole Bible” wants to apply the original intent to us Christians today.</a:t>
            </a:r>
          </a:p>
          <a:p>
            <a:pPr marL="457200" lvl="0" indent="-342900" algn="just">
              <a:lnSpc>
                <a:spcPct val="115000"/>
              </a:lnSpc>
              <a:buSzPts val="1800"/>
              <a:buFont typeface="Raleway"/>
              <a:buChar char="●"/>
            </a:pPr>
            <a:endParaRPr lang="en-SG" sz="1000" dirty="0">
              <a:latin typeface="Raleway"/>
              <a:ea typeface="Raleway"/>
              <a:cs typeface="Raleway"/>
              <a:sym typeface="Raleway"/>
            </a:endParaRPr>
          </a:p>
          <a:p>
            <a:pPr marL="114300" lvl="0" algn="just">
              <a:lnSpc>
                <a:spcPct val="115000"/>
              </a:lnSpc>
              <a:buSzPts val="1800"/>
            </a:pPr>
            <a:r>
              <a:rPr lang="en-SG" sz="1000" dirty="0">
                <a:latin typeface="Raleway"/>
                <a:ea typeface="Raleway"/>
                <a:cs typeface="Raleway"/>
                <a:sym typeface="Raleway"/>
              </a:rPr>
              <a:t>**Post-exilic Jews all the way to people in Jesus’ time would have also been complacent in their religiosity. They would likewise need to hear that God will not spare the wicked from judgment (though not in the form of exile) and be pleaded to turn back to seek God in their hearts.</a:t>
            </a:r>
          </a:p>
          <a:p>
            <a:pPr marL="457200" lvl="0" indent="-342900" algn="just">
              <a:lnSpc>
                <a:spcPct val="115000"/>
              </a:lnSpc>
              <a:buSzPts val="1800"/>
              <a:buFont typeface="Raleway"/>
              <a:buChar char="●"/>
            </a:pPr>
            <a:endParaRPr lang="en-SG" sz="1000" dirty="0">
              <a:latin typeface="Raleway"/>
              <a:ea typeface="Raleway"/>
              <a:cs typeface="Raleway"/>
              <a:sym typeface="Raleway"/>
            </a:endParaRPr>
          </a:p>
          <a:p>
            <a:pPr marL="114300" lvl="0" algn="just">
              <a:lnSpc>
                <a:spcPct val="115000"/>
              </a:lnSpc>
              <a:buSzPts val="1800"/>
            </a:pPr>
            <a:r>
              <a:rPr lang="en-SG" sz="1000" dirty="0">
                <a:latin typeface="Raleway"/>
                <a:ea typeface="Raleway"/>
                <a:cs typeface="Raleway"/>
                <a:sym typeface="Raleway"/>
              </a:rPr>
              <a:t>Hence, for the purpose of the sermon series, we will not be making reference to the compiler or take a concrete position on who the original audience was. What we can be certain of is that the original audience would have needed to repent of their complacency and persistent disobedience.</a:t>
            </a:r>
          </a:p>
          <a:p>
            <a:pPr marL="457200" lvl="0" indent="-342900" algn="just">
              <a:lnSpc>
                <a:spcPct val="115000"/>
              </a:lnSpc>
              <a:buSzPts val="1800"/>
              <a:buFont typeface="Raleway"/>
              <a:buChar char="●"/>
            </a:pPr>
            <a:endParaRPr lang="en-SG" sz="1200" dirty="0">
              <a:latin typeface="Raleway"/>
              <a:ea typeface="Raleway"/>
              <a:cs typeface="Raleway"/>
              <a:sym typeface="Raleway"/>
            </a:endParaRPr>
          </a:p>
          <a:p>
            <a:pPr marL="114300" lvl="0" algn="just">
              <a:lnSpc>
                <a:spcPct val="115000"/>
              </a:lnSpc>
              <a:buSzPts val="1800"/>
            </a:pPr>
            <a:endParaRPr lang="en-SG" sz="1200" dirty="0">
              <a:latin typeface="Raleway"/>
              <a:ea typeface="Raleway"/>
              <a:cs typeface="Raleway"/>
              <a:sym typeface="Raleway"/>
            </a:endParaRPr>
          </a:p>
          <a:p>
            <a:pPr marL="0" lvl="0" indent="0" algn="just" rtl="0">
              <a:lnSpc>
                <a:spcPct val="115000"/>
              </a:lnSpc>
              <a:spcBef>
                <a:spcPts val="0"/>
              </a:spcBef>
              <a:spcAft>
                <a:spcPts val="0"/>
              </a:spcAft>
              <a:buNone/>
            </a:pPr>
            <a:r>
              <a:rPr lang="en" sz="1200" dirty="0" smtClean="0">
                <a:latin typeface="Raleway"/>
                <a:ea typeface="Raleway"/>
                <a:cs typeface="Raleway"/>
                <a:sym typeface="Raleway"/>
              </a:rPr>
              <a:t> </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b="1" u="sng" dirty="0">
              <a:latin typeface="Raleway"/>
              <a:ea typeface="Raleway"/>
              <a:cs typeface="Raleway"/>
              <a:sym typeface="Raleway"/>
            </a:endParaRPr>
          </a:p>
          <a:p>
            <a:pPr marL="0" lvl="0" indent="0" algn="l" rtl="0">
              <a:lnSpc>
                <a:spcPct val="115000"/>
              </a:lnSpc>
              <a:spcBef>
                <a:spcPts val="0"/>
              </a:spcBef>
              <a:spcAft>
                <a:spcPts val="1600"/>
              </a:spcAft>
              <a:buNone/>
            </a:pPr>
            <a:endParaRPr sz="1200" dirty="0">
              <a:solidFill>
                <a:srgbClr val="616161"/>
              </a:solidFill>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lvl="0"/>
            <a:r>
              <a:rPr lang="en-SG" dirty="0" smtClean="0"/>
              <a:t>Translating through the lens of </a:t>
            </a:r>
            <a:r>
              <a:rPr lang="en-SG" dirty="0"/>
              <a:t>J</a:t>
            </a:r>
            <a:r>
              <a:rPr lang="en-SG" dirty="0" smtClean="0"/>
              <a:t>esus</a:t>
            </a:r>
            <a:endParaRPr lang="en-SG" dirty="0"/>
          </a:p>
        </p:txBody>
      </p:sp>
      <p:sp>
        <p:nvSpPr>
          <p:cNvPr id="86" name="Google Shape;86;p15"/>
          <p:cNvSpPr txBox="1"/>
          <p:nvPr/>
        </p:nvSpPr>
        <p:spPr>
          <a:xfrm>
            <a:off x="311700" y="1152475"/>
            <a:ext cx="8520600" cy="3791232"/>
          </a:xfrm>
          <a:prstGeom prst="rect">
            <a:avLst/>
          </a:prstGeom>
          <a:noFill/>
          <a:ln>
            <a:noFill/>
          </a:ln>
        </p:spPr>
        <p:txBody>
          <a:bodyPr spcFirstLastPara="1" wrap="square" lIns="91425" tIns="91425" rIns="91425" bIns="91425" anchor="t" anchorCtr="0">
            <a:noAutofit/>
          </a:bodyPr>
          <a:lstStyle/>
          <a:p>
            <a:pPr marL="114300" lvl="0" algn="just">
              <a:lnSpc>
                <a:spcPct val="115000"/>
              </a:lnSpc>
              <a:buSzPts val="1800"/>
            </a:pPr>
            <a:r>
              <a:rPr lang="en-SG" b="1" u="sng" dirty="0">
                <a:latin typeface="Raleway"/>
                <a:ea typeface="Raleway"/>
                <a:cs typeface="Raleway"/>
                <a:sym typeface="Raleway"/>
              </a:rPr>
              <a:t>Situation of NT </a:t>
            </a:r>
            <a:r>
              <a:rPr lang="en-SG" b="1" u="sng" dirty="0" smtClean="0">
                <a:latin typeface="Raleway"/>
                <a:ea typeface="Raleway"/>
                <a:cs typeface="Raleway"/>
                <a:sym typeface="Raleway"/>
              </a:rPr>
              <a:t>Readers</a:t>
            </a:r>
          </a:p>
          <a:p>
            <a:pPr marL="285750" lvl="0" indent="-171450" algn="just">
              <a:lnSpc>
                <a:spcPct val="115000"/>
              </a:lnSpc>
              <a:buSzPts val="1800"/>
              <a:buFont typeface="Arial" panose="020B0604020202020204" pitchFamily="34" charset="0"/>
              <a:buChar char="•"/>
            </a:pPr>
            <a:r>
              <a:rPr lang="en-SG" sz="1200" dirty="0" smtClean="0">
                <a:latin typeface="Raleway"/>
                <a:ea typeface="Raleway"/>
                <a:cs typeface="Raleway"/>
                <a:sym typeface="Raleway"/>
              </a:rPr>
              <a:t>People </a:t>
            </a:r>
            <a:r>
              <a:rPr lang="en-SG" sz="1200" dirty="0">
                <a:latin typeface="Raleway"/>
                <a:ea typeface="Raleway"/>
                <a:cs typeface="Raleway"/>
                <a:sym typeface="Raleway"/>
              </a:rPr>
              <a:t>who profess to be Christians and feel secure (in their religiosity, in their prosperous lives..)</a:t>
            </a:r>
          </a:p>
          <a:p>
            <a:pPr marL="285750" lvl="0" indent="-171450" algn="just">
              <a:lnSpc>
                <a:spcPct val="115000"/>
              </a:lnSpc>
              <a:buSzPts val="1800"/>
              <a:buFont typeface="Arial" panose="020B0604020202020204" pitchFamily="34" charset="0"/>
              <a:buChar char="•"/>
            </a:pPr>
            <a:r>
              <a:rPr lang="en-SG" sz="1200" dirty="0" smtClean="0">
                <a:latin typeface="Raleway"/>
                <a:ea typeface="Raleway"/>
                <a:cs typeface="Raleway"/>
                <a:sym typeface="Raleway"/>
              </a:rPr>
              <a:t>People </a:t>
            </a:r>
            <a:r>
              <a:rPr lang="en-SG" sz="1200" dirty="0">
                <a:latin typeface="Raleway"/>
                <a:ea typeface="Raleway"/>
                <a:cs typeface="Raleway"/>
                <a:sym typeface="Raleway"/>
              </a:rPr>
              <a:t>who do Christian things (come to church, give offering, participate in open worship), but lives show injustice, sexual immorality, profaning holy things, idolatry</a:t>
            </a:r>
          </a:p>
          <a:p>
            <a:pPr marL="285750" lvl="0" indent="-171450" algn="just">
              <a:lnSpc>
                <a:spcPct val="115000"/>
              </a:lnSpc>
              <a:buSzPts val="1800"/>
              <a:buFont typeface="Arial" panose="020B0604020202020204" pitchFamily="34" charset="0"/>
              <a:buChar char="•"/>
            </a:pPr>
            <a:r>
              <a:rPr lang="en-SG" sz="1200" dirty="0" smtClean="0">
                <a:latin typeface="Raleway"/>
                <a:ea typeface="Raleway"/>
                <a:cs typeface="Raleway"/>
                <a:sym typeface="Raleway"/>
              </a:rPr>
              <a:t>People </a:t>
            </a:r>
            <a:r>
              <a:rPr lang="en-SG" sz="1200" dirty="0">
                <a:latin typeface="Raleway"/>
                <a:ea typeface="Raleway"/>
                <a:cs typeface="Raleway"/>
                <a:sym typeface="Raleway"/>
              </a:rPr>
              <a:t>who don’t want to hear what the Bible says about their lives, want to shut their ears and hearts to what the Bible speaks about them</a:t>
            </a:r>
          </a:p>
          <a:p>
            <a:pPr marL="114300" lvl="0" algn="just">
              <a:lnSpc>
                <a:spcPct val="115000"/>
              </a:lnSpc>
              <a:buSzPts val="1800"/>
            </a:pPr>
            <a:endParaRPr lang="en-SG" sz="1200" dirty="0" smtClean="0">
              <a:latin typeface="Raleway"/>
              <a:ea typeface="Raleway"/>
              <a:cs typeface="Raleway"/>
              <a:sym typeface="Raleway"/>
            </a:endParaRPr>
          </a:p>
          <a:p>
            <a:pPr marL="114300" lvl="0" algn="just">
              <a:lnSpc>
                <a:spcPct val="115000"/>
              </a:lnSpc>
              <a:buSzPts val="1800"/>
            </a:pPr>
            <a:r>
              <a:rPr lang="en-SG" b="1" u="sng" dirty="0" smtClean="0">
                <a:latin typeface="Raleway"/>
                <a:ea typeface="Raleway"/>
                <a:cs typeface="Raleway"/>
                <a:sym typeface="Raleway"/>
              </a:rPr>
              <a:t>Main Point</a:t>
            </a:r>
            <a:endParaRPr lang="en-SG" b="1" u="sng" dirty="0">
              <a:latin typeface="Raleway"/>
              <a:ea typeface="Raleway"/>
              <a:cs typeface="Raleway"/>
              <a:sym typeface="Raleway"/>
            </a:endParaRPr>
          </a:p>
          <a:p>
            <a:pPr marL="114300" lvl="0" algn="just">
              <a:lnSpc>
                <a:spcPct val="115000"/>
              </a:lnSpc>
              <a:buSzPts val="1800"/>
            </a:pPr>
            <a:r>
              <a:rPr lang="en-SG" sz="1200" dirty="0">
                <a:latin typeface="Raleway"/>
                <a:ea typeface="Raleway"/>
                <a:cs typeface="Raleway"/>
                <a:sym typeface="Raleway"/>
              </a:rPr>
              <a:t>God will not spare the wicked from judgment for their persistent and complacent disobedience but will bless and establish forever the remnant in the world (made up of all sorts of people) who repent (through the grace of Jesus [Acts 15: 6 – 21, especially v11]).</a:t>
            </a:r>
          </a:p>
          <a:p>
            <a:pPr marL="457200" lvl="0" indent="-342900" algn="just">
              <a:lnSpc>
                <a:spcPct val="115000"/>
              </a:lnSpc>
              <a:buSzPts val="1800"/>
              <a:buFont typeface="Raleway"/>
              <a:buChar char="●"/>
            </a:pPr>
            <a:endParaRPr lang="en-SG" sz="1200" dirty="0">
              <a:latin typeface="Raleway"/>
              <a:ea typeface="Raleway"/>
              <a:cs typeface="Raleway"/>
              <a:sym typeface="Raleway"/>
            </a:endParaRPr>
          </a:p>
          <a:p>
            <a:pPr marL="114300" lvl="0" algn="just">
              <a:lnSpc>
                <a:spcPct val="115000"/>
              </a:lnSpc>
              <a:buSzPts val="1800"/>
            </a:pPr>
            <a:r>
              <a:rPr lang="en-SG" b="1" u="sng" dirty="0" smtClean="0">
                <a:latin typeface="Raleway"/>
                <a:ea typeface="Raleway"/>
                <a:cs typeface="Raleway"/>
                <a:sym typeface="Raleway"/>
              </a:rPr>
              <a:t>Purpose</a:t>
            </a:r>
          </a:p>
          <a:p>
            <a:pPr marL="114300" lvl="0" algn="just">
              <a:lnSpc>
                <a:spcPct val="115000"/>
              </a:lnSpc>
              <a:buSzPts val="1800"/>
            </a:pPr>
            <a:r>
              <a:rPr lang="en-SG" sz="1200" dirty="0" smtClean="0">
                <a:latin typeface="Raleway"/>
                <a:ea typeface="Raleway"/>
                <a:cs typeface="Raleway"/>
                <a:sym typeface="Raleway"/>
              </a:rPr>
              <a:t>Turn </a:t>
            </a:r>
            <a:r>
              <a:rPr lang="en-SG" sz="1200" dirty="0">
                <a:latin typeface="Raleway"/>
                <a:ea typeface="Raleway"/>
                <a:cs typeface="Raleway"/>
                <a:sym typeface="Raleway"/>
              </a:rPr>
              <a:t>back and seek God ( i.e. repent) through believing in God’s plan – the grace of Jesus.</a:t>
            </a:r>
            <a:endParaRPr lang="en-SG" sz="1200" dirty="0" smtClean="0">
              <a:latin typeface="Raleway"/>
              <a:ea typeface="Raleway"/>
              <a:cs typeface="Raleway"/>
              <a:sym typeface="Raleway"/>
            </a:endParaRPr>
          </a:p>
          <a:p>
            <a:pPr marL="457200" lvl="0" indent="-342900" algn="just">
              <a:lnSpc>
                <a:spcPct val="115000"/>
              </a:lnSpc>
              <a:buSzPts val="1800"/>
              <a:buFont typeface="Raleway"/>
              <a:buChar char="●"/>
            </a:pPr>
            <a:endParaRPr lang="en-SG" sz="1200" dirty="0">
              <a:latin typeface="Raleway"/>
              <a:ea typeface="Raleway"/>
              <a:cs typeface="Raleway"/>
              <a:sym typeface="Raleway"/>
            </a:endParaRPr>
          </a:p>
          <a:p>
            <a:pPr marL="114300" lvl="0" algn="just">
              <a:lnSpc>
                <a:spcPct val="115000"/>
              </a:lnSpc>
              <a:buSzPts val="1800"/>
            </a:pPr>
            <a:endParaRPr lang="en-SG" sz="1200" dirty="0">
              <a:latin typeface="Raleway"/>
              <a:ea typeface="Raleway"/>
              <a:cs typeface="Raleway"/>
              <a:sym typeface="Raleway"/>
            </a:endParaRPr>
          </a:p>
          <a:p>
            <a:pPr marL="0" lvl="0" indent="0" algn="just" rtl="0">
              <a:lnSpc>
                <a:spcPct val="115000"/>
              </a:lnSpc>
              <a:spcBef>
                <a:spcPts val="0"/>
              </a:spcBef>
              <a:spcAft>
                <a:spcPts val="0"/>
              </a:spcAft>
              <a:buNone/>
            </a:pPr>
            <a:r>
              <a:rPr lang="en" sz="1200" dirty="0" smtClean="0">
                <a:latin typeface="Raleway"/>
                <a:ea typeface="Raleway"/>
                <a:cs typeface="Raleway"/>
                <a:sym typeface="Raleway"/>
              </a:rPr>
              <a:t> </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b="1" u="sng" dirty="0">
              <a:latin typeface="Raleway"/>
              <a:ea typeface="Raleway"/>
              <a:cs typeface="Raleway"/>
              <a:sym typeface="Raleway"/>
            </a:endParaRPr>
          </a:p>
          <a:p>
            <a:pPr marL="0" lvl="0" indent="0" algn="l" rtl="0">
              <a:lnSpc>
                <a:spcPct val="115000"/>
              </a:lnSpc>
              <a:spcBef>
                <a:spcPts val="0"/>
              </a:spcBef>
              <a:spcAft>
                <a:spcPts val="1600"/>
              </a:spcAft>
              <a:buNone/>
            </a:pPr>
            <a:endParaRPr sz="1200" dirty="0">
              <a:solidFill>
                <a:srgbClr val="616161"/>
              </a:solidFill>
              <a:latin typeface="Raleway"/>
              <a:ea typeface="Raleway"/>
              <a:cs typeface="Raleway"/>
              <a:sym typeface="Raleway"/>
            </a:endParaRPr>
          </a:p>
        </p:txBody>
      </p:sp>
    </p:spTree>
    <p:extLst>
      <p:ext uri="{BB962C8B-B14F-4D97-AF65-F5344CB8AC3E}">
        <p14:creationId xmlns:p14="http://schemas.microsoft.com/office/powerpoint/2010/main" val="3762472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5"/>
          <p:cNvSpPr txBox="1">
            <a:spLocks noGrp="1"/>
          </p:cNvSpPr>
          <p:nvPr>
            <p:ph type="title"/>
          </p:nvPr>
        </p:nvSpPr>
        <p:spPr>
          <a:xfrm>
            <a:off x="303300" y="411575"/>
            <a:ext cx="8520600" cy="639600"/>
          </a:xfrm>
          <a:prstGeom prst="rect">
            <a:avLst/>
          </a:prstGeom>
        </p:spPr>
        <p:txBody>
          <a:bodyPr spcFirstLastPara="1" wrap="square" lIns="91425" tIns="91425" rIns="91425" bIns="91425" anchor="t" anchorCtr="0">
            <a:noAutofit/>
          </a:bodyPr>
          <a:lstStyle/>
          <a:p>
            <a:pPr lvl="0"/>
            <a:r>
              <a:rPr lang="en-SG" dirty="0" smtClean="0"/>
              <a:t>Summary statements of the book of </a:t>
            </a:r>
            <a:r>
              <a:rPr lang="en-SG" dirty="0"/>
              <a:t>A</a:t>
            </a:r>
            <a:r>
              <a:rPr lang="en-SG" dirty="0" smtClean="0"/>
              <a:t>mos</a:t>
            </a:r>
            <a:br>
              <a:rPr lang="en-SG" dirty="0" smtClean="0"/>
            </a:br>
            <a:endParaRPr lang="en-SG" dirty="0"/>
          </a:p>
        </p:txBody>
      </p:sp>
      <p:sp>
        <p:nvSpPr>
          <p:cNvPr id="86" name="Google Shape;86;p15"/>
          <p:cNvSpPr txBox="1"/>
          <p:nvPr/>
        </p:nvSpPr>
        <p:spPr>
          <a:xfrm>
            <a:off x="311700" y="1152475"/>
            <a:ext cx="8520600" cy="3791232"/>
          </a:xfrm>
          <a:prstGeom prst="rect">
            <a:avLst/>
          </a:prstGeom>
          <a:noFill/>
          <a:ln>
            <a:noFill/>
          </a:ln>
        </p:spPr>
        <p:txBody>
          <a:bodyPr spcFirstLastPara="1" wrap="square" lIns="91425" tIns="91425" rIns="91425" bIns="91425" anchor="t" anchorCtr="0">
            <a:noAutofit/>
          </a:bodyPr>
          <a:lstStyle/>
          <a:p>
            <a:pPr marL="114300" lvl="0" algn="just">
              <a:lnSpc>
                <a:spcPct val="115000"/>
              </a:lnSpc>
              <a:buSzPts val="1800"/>
            </a:pPr>
            <a:r>
              <a:rPr lang="en-SG" dirty="0">
                <a:latin typeface="Raleway"/>
                <a:ea typeface="Raleway"/>
                <a:cs typeface="Raleway"/>
                <a:sym typeface="Raleway"/>
              </a:rPr>
              <a:t>This is what the Lord says:</a:t>
            </a:r>
          </a:p>
          <a:p>
            <a:pPr marL="114300" lvl="0" algn="just">
              <a:lnSpc>
                <a:spcPct val="115000"/>
              </a:lnSpc>
              <a:buSzPts val="1800"/>
            </a:pPr>
            <a:r>
              <a:rPr lang="en-SG" dirty="0">
                <a:latin typeface="Raleway"/>
                <a:ea typeface="Raleway"/>
                <a:cs typeface="Raleway"/>
                <a:sym typeface="Raleway"/>
              </a:rPr>
              <a:t>“For three sins of Israel,</a:t>
            </a:r>
          </a:p>
          <a:p>
            <a:pPr marL="114300" lvl="0" algn="just">
              <a:lnSpc>
                <a:spcPct val="115000"/>
              </a:lnSpc>
              <a:buSzPts val="1800"/>
            </a:pPr>
            <a:r>
              <a:rPr lang="en-SG" dirty="0">
                <a:latin typeface="Raleway"/>
                <a:ea typeface="Raleway"/>
                <a:cs typeface="Raleway"/>
                <a:sym typeface="Raleway"/>
              </a:rPr>
              <a:t>even for four, I will not relent.</a:t>
            </a:r>
          </a:p>
          <a:p>
            <a:pPr marL="114300" lvl="0" algn="just">
              <a:lnSpc>
                <a:spcPct val="115000"/>
              </a:lnSpc>
              <a:buSzPts val="1800"/>
            </a:pPr>
            <a:r>
              <a:rPr lang="en-SG" b="1" dirty="0">
                <a:latin typeface="Raleway"/>
                <a:ea typeface="Raleway"/>
                <a:cs typeface="Raleway"/>
                <a:sym typeface="Raleway"/>
              </a:rPr>
              <a:t>Amos 2: 6a</a:t>
            </a:r>
          </a:p>
          <a:p>
            <a:pPr marL="114300" lvl="0" algn="just">
              <a:lnSpc>
                <a:spcPct val="115000"/>
              </a:lnSpc>
              <a:buSzPts val="1800"/>
            </a:pPr>
            <a:endParaRPr lang="en-SG" dirty="0">
              <a:latin typeface="Raleway"/>
              <a:ea typeface="Raleway"/>
              <a:cs typeface="Raleway"/>
              <a:sym typeface="Raleway"/>
            </a:endParaRPr>
          </a:p>
          <a:p>
            <a:pPr marL="114300" lvl="0" algn="just">
              <a:lnSpc>
                <a:spcPct val="115000"/>
              </a:lnSpc>
              <a:buSzPts val="1800"/>
            </a:pPr>
            <a:r>
              <a:rPr lang="en-SG" dirty="0">
                <a:latin typeface="Raleway"/>
                <a:ea typeface="Raleway"/>
                <a:cs typeface="Raleway"/>
                <a:sym typeface="Raleway"/>
              </a:rPr>
              <a:t>Seek good, not evil,</a:t>
            </a:r>
          </a:p>
          <a:p>
            <a:pPr marL="114300" lvl="0" algn="just">
              <a:lnSpc>
                <a:spcPct val="115000"/>
              </a:lnSpc>
              <a:buSzPts val="1800"/>
            </a:pPr>
            <a:r>
              <a:rPr lang="en-SG" dirty="0">
                <a:latin typeface="Raleway"/>
                <a:ea typeface="Raleway"/>
                <a:cs typeface="Raleway"/>
                <a:sym typeface="Raleway"/>
              </a:rPr>
              <a:t>    that you may live.</a:t>
            </a:r>
          </a:p>
          <a:p>
            <a:pPr marL="114300" lvl="0" algn="just">
              <a:lnSpc>
                <a:spcPct val="115000"/>
              </a:lnSpc>
              <a:buSzPts val="1800"/>
            </a:pPr>
            <a:r>
              <a:rPr lang="en-SG" dirty="0">
                <a:latin typeface="Raleway"/>
                <a:ea typeface="Raleway"/>
                <a:cs typeface="Raleway"/>
                <a:sym typeface="Raleway"/>
              </a:rPr>
              <a:t>Then the Lord God Almighty will be with you,</a:t>
            </a:r>
          </a:p>
          <a:p>
            <a:pPr marL="114300" lvl="0" algn="just">
              <a:lnSpc>
                <a:spcPct val="115000"/>
              </a:lnSpc>
              <a:buSzPts val="1800"/>
            </a:pPr>
            <a:r>
              <a:rPr lang="en-SG" dirty="0">
                <a:latin typeface="Raleway"/>
                <a:ea typeface="Raleway"/>
                <a:cs typeface="Raleway"/>
                <a:sym typeface="Raleway"/>
              </a:rPr>
              <a:t>    just as you say he is.</a:t>
            </a:r>
          </a:p>
          <a:p>
            <a:pPr marL="114300" lvl="0" algn="just">
              <a:lnSpc>
                <a:spcPct val="115000"/>
              </a:lnSpc>
              <a:buSzPts val="1800"/>
            </a:pPr>
            <a:r>
              <a:rPr lang="en-SG" dirty="0">
                <a:latin typeface="Raleway"/>
                <a:ea typeface="Raleway"/>
                <a:cs typeface="Raleway"/>
                <a:sym typeface="Raleway"/>
              </a:rPr>
              <a:t>Hate evil, love good;</a:t>
            </a:r>
          </a:p>
          <a:p>
            <a:pPr marL="114300" lvl="0" algn="just">
              <a:lnSpc>
                <a:spcPct val="115000"/>
              </a:lnSpc>
              <a:buSzPts val="1800"/>
            </a:pPr>
            <a:r>
              <a:rPr lang="en-SG" dirty="0">
                <a:latin typeface="Raleway"/>
                <a:ea typeface="Raleway"/>
                <a:cs typeface="Raleway"/>
                <a:sym typeface="Raleway"/>
              </a:rPr>
              <a:t>    maintain justice in the courts.</a:t>
            </a:r>
          </a:p>
          <a:p>
            <a:pPr marL="114300" lvl="0" algn="just">
              <a:lnSpc>
                <a:spcPct val="115000"/>
              </a:lnSpc>
              <a:buSzPts val="1800"/>
            </a:pPr>
            <a:r>
              <a:rPr lang="en-SG" dirty="0">
                <a:latin typeface="Raleway"/>
                <a:ea typeface="Raleway"/>
                <a:cs typeface="Raleway"/>
                <a:sym typeface="Raleway"/>
              </a:rPr>
              <a:t>Perhaps the Lord God Almighty will have mercy</a:t>
            </a:r>
          </a:p>
          <a:p>
            <a:pPr marL="114300" lvl="0" algn="just">
              <a:lnSpc>
                <a:spcPct val="115000"/>
              </a:lnSpc>
              <a:buSzPts val="1800"/>
            </a:pPr>
            <a:r>
              <a:rPr lang="en-SG" dirty="0">
                <a:latin typeface="Raleway"/>
                <a:ea typeface="Raleway"/>
                <a:cs typeface="Raleway"/>
                <a:sym typeface="Raleway"/>
              </a:rPr>
              <a:t>on the remnant of Joseph.</a:t>
            </a:r>
          </a:p>
          <a:p>
            <a:pPr marL="114300" lvl="0" algn="just">
              <a:lnSpc>
                <a:spcPct val="115000"/>
              </a:lnSpc>
              <a:buSzPts val="1800"/>
            </a:pPr>
            <a:r>
              <a:rPr lang="en-SG" b="1" dirty="0">
                <a:latin typeface="Raleway"/>
                <a:ea typeface="Raleway"/>
                <a:cs typeface="Raleway"/>
                <a:sym typeface="Raleway"/>
              </a:rPr>
              <a:t>Amos 5: 14 – 15</a:t>
            </a:r>
          </a:p>
          <a:p>
            <a:pPr marL="114300" lvl="0" algn="just">
              <a:lnSpc>
                <a:spcPct val="115000"/>
              </a:lnSpc>
              <a:buSzPts val="1800"/>
            </a:pPr>
            <a:endParaRPr lang="en-SG" b="1" u="sng" dirty="0">
              <a:latin typeface="Raleway"/>
              <a:ea typeface="Raleway"/>
              <a:cs typeface="Raleway"/>
              <a:sym typeface="Raleway"/>
            </a:endParaRPr>
          </a:p>
          <a:p>
            <a:pPr marL="114300" lvl="0" algn="just">
              <a:lnSpc>
                <a:spcPct val="115000"/>
              </a:lnSpc>
              <a:buSzPts val="1800"/>
            </a:pPr>
            <a:r>
              <a:rPr lang="en-SG" b="1" u="sng" dirty="0">
                <a:latin typeface="Raleway"/>
                <a:ea typeface="Raleway"/>
                <a:cs typeface="Raleway"/>
                <a:sym typeface="Raleway"/>
              </a:rPr>
              <a:t> </a:t>
            </a:r>
          </a:p>
          <a:p>
            <a:pPr marL="114300" lvl="0" algn="just">
              <a:lnSpc>
                <a:spcPct val="115000"/>
              </a:lnSpc>
              <a:buSzPts val="1800"/>
            </a:pPr>
            <a:endParaRPr lang="en-SG" sz="1200" dirty="0">
              <a:latin typeface="Raleway"/>
              <a:ea typeface="Raleway"/>
              <a:cs typeface="Raleway"/>
              <a:sym typeface="Raleway"/>
            </a:endParaRPr>
          </a:p>
          <a:p>
            <a:pPr marL="0" lvl="0" indent="0" algn="just" rtl="0">
              <a:lnSpc>
                <a:spcPct val="115000"/>
              </a:lnSpc>
              <a:spcBef>
                <a:spcPts val="0"/>
              </a:spcBef>
              <a:spcAft>
                <a:spcPts val="0"/>
              </a:spcAft>
              <a:buNone/>
            </a:pPr>
            <a:r>
              <a:rPr lang="en" sz="1200" dirty="0" smtClean="0">
                <a:latin typeface="Raleway"/>
                <a:ea typeface="Raleway"/>
                <a:cs typeface="Raleway"/>
                <a:sym typeface="Raleway"/>
              </a:rPr>
              <a:t> </a:t>
            </a:r>
            <a:endParaRPr sz="1200" dirty="0">
              <a:latin typeface="Raleway"/>
              <a:ea typeface="Raleway"/>
              <a:cs typeface="Raleway"/>
              <a:sym typeface="Raleway"/>
            </a:endParaRPr>
          </a:p>
          <a:p>
            <a:pPr marL="0" lvl="0" indent="0" algn="l" rtl="0">
              <a:lnSpc>
                <a:spcPct val="115000"/>
              </a:lnSpc>
              <a:spcBef>
                <a:spcPts val="0"/>
              </a:spcBef>
              <a:spcAft>
                <a:spcPts val="0"/>
              </a:spcAft>
              <a:buNone/>
            </a:pPr>
            <a:endParaRPr sz="1200" b="1" u="sng" dirty="0">
              <a:latin typeface="Raleway"/>
              <a:ea typeface="Raleway"/>
              <a:cs typeface="Raleway"/>
              <a:sym typeface="Raleway"/>
            </a:endParaRPr>
          </a:p>
          <a:p>
            <a:pPr marL="0" lvl="0" indent="0" algn="l" rtl="0">
              <a:lnSpc>
                <a:spcPct val="115000"/>
              </a:lnSpc>
              <a:spcBef>
                <a:spcPts val="0"/>
              </a:spcBef>
              <a:spcAft>
                <a:spcPts val="1600"/>
              </a:spcAft>
              <a:buNone/>
            </a:pPr>
            <a:endParaRPr sz="1200" dirty="0">
              <a:solidFill>
                <a:srgbClr val="616161"/>
              </a:solidFill>
              <a:latin typeface="Raleway"/>
              <a:ea typeface="Raleway"/>
              <a:cs typeface="Raleway"/>
              <a:sym typeface="Raleway"/>
            </a:endParaRPr>
          </a:p>
        </p:txBody>
      </p:sp>
    </p:spTree>
    <p:extLst>
      <p:ext uri="{BB962C8B-B14F-4D97-AF65-F5344CB8AC3E}">
        <p14:creationId xmlns:p14="http://schemas.microsoft.com/office/powerpoint/2010/main" val="3851203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4" name="Google Shape;85;p15"/>
          <p:cNvSpPr txBox="1">
            <a:spLocks/>
          </p:cNvSpPr>
          <p:nvPr/>
        </p:nvSpPr>
        <p:spPr>
          <a:xfrm>
            <a:off x="261691" y="166249"/>
            <a:ext cx="8520600" cy="6396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en-SG" b="1" dirty="0" smtClean="0">
                <a:latin typeface="Raleway" panose="020B0604020202020204" charset="0"/>
              </a:rPr>
              <a:t>Sections</a:t>
            </a:r>
            <a:endParaRPr lang="en-SG" b="1" dirty="0">
              <a:latin typeface="Raleway" panose="020B060402020202020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43195207"/>
              </p:ext>
            </p:extLst>
          </p:nvPr>
        </p:nvGraphicFramePr>
        <p:xfrm>
          <a:off x="261691" y="631904"/>
          <a:ext cx="8674155" cy="4233171"/>
        </p:xfrm>
        <a:graphic>
          <a:graphicData uri="http://schemas.openxmlformats.org/drawingml/2006/table">
            <a:tbl>
              <a:tblPr firstRow="1" firstCol="1" bandRow="1">
                <a:tableStyleId>{25255469-1B26-48E2-B6C1-BDA1C7AD8737}</a:tableStyleId>
              </a:tblPr>
              <a:tblGrid>
                <a:gridCol w="422250">
                  <a:extLst>
                    <a:ext uri="{9D8B030D-6E8A-4147-A177-3AD203B41FA5}">
                      <a16:colId xmlns:a16="http://schemas.microsoft.com/office/drawing/2014/main" val="1823532271"/>
                    </a:ext>
                  </a:extLst>
                </a:gridCol>
                <a:gridCol w="944137">
                  <a:extLst>
                    <a:ext uri="{9D8B030D-6E8A-4147-A177-3AD203B41FA5}">
                      <a16:colId xmlns:a16="http://schemas.microsoft.com/office/drawing/2014/main" val="4081434171"/>
                    </a:ext>
                  </a:extLst>
                </a:gridCol>
                <a:gridCol w="1434790">
                  <a:extLst>
                    <a:ext uri="{9D8B030D-6E8A-4147-A177-3AD203B41FA5}">
                      <a16:colId xmlns:a16="http://schemas.microsoft.com/office/drawing/2014/main" val="1377115525"/>
                    </a:ext>
                  </a:extLst>
                </a:gridCol>
                <a:gridCol w="2207942">
                  <a:extLst>
                    <a:ext uri="{9D8B030D-6E8A-4147-A177-3AD203B41FA5}">
                      <a16:colId xmlns:a16="http://schemas.microsoft.com/office/drawing/2014/main" val="3183232888"/>
                    </a:ext>
                  </a:extLst>
                </a:gridCol>
                <a:gridCol w="1665249">
                  <a:extLst>
                    <a:ext uri="{9D8B030D-6E8A-4147-A177-3AD203B41FA5}">
                      <a16:colId xmlns:a16="http://schemas.microsoft.com/office/drawing/2014/main" val="1332099511"/>
                    </a:ext>
                  </a:extLst>
                </a:gridCol>
                <a:gridCol w="1999787">
                  <a:extLst>
                    <a:ext uri="{9D8B030D-6E8A-4147-A177-3AD203B41FA5}">
                      <a16:colId xmlns:a16="http://schemas.microsoft.com/office/drawing/2014/main" val="1548961354"/>
                    </a:ext>
                  </a:extLst>
                </a:gridCol>
              </a:tblGrid>
              <a:tr h="59472">
                <a:tc>
                  <a:txBody>
                    <a:bodyPr/>
                    <a:lstStyle/>
                    <a:p>
                      <a:pPr algn="ctr">
                        <a:lnSpc>
                          <a:spcPct val="115000"/>
                        </a:lnSpc>
                        <a:spcAft>
                          <a:spcPts val="0"/>
                        </a:spcAft>
                      </a:pPr>
                      <a:r>
                        <a:rPr lang="en-SG" sz="700">
                          <a:effectLst/>
                          <a:latin typeface="Raleway" panose="020B0604020202020204" charset="0"/>
                        </a:rPr>
                        <a:t>Section</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gn="ctr">
                        <a:lnSpc>
                          <a:spcPct val="115000"/>
                        </a:lnSpc>
                        <a:spcAft>
                          <a:spcPts val="0"/>
                        </a:spcAft>
                      </a:pPr>
                      <a:r>
                        <a:rPr lang="en-SG" sz="700">
                          <a:effectLst/>
                          <a:latin typeface="Raleway" panose="020B0604020202020204" charset="0"/>
                        </a:rPr>
                        <a:t>Passage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gn="ctr">
                        <a:lnSpc>
                          <a:spcPct val="115000"/>
                        </a:lnSpc>
                        <a:spcAft>
                          <a:spcPts val="0"/>
                        </a:spcAft>
                      </a:pPr>
                      <a:r>
                        <a:rPr lang="en-SG" sz="700">
                          <a:effectLst/>
                          <a:latin typeface="Raleway" panose="020B0604020202020204" charset="0"/>
                        </a:rPr>
                        <a:t>Suggested Title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gn="ctr">
                        <a:lnSpc>
                          <a:spcPct val="115000"/>
                        </a:lnSpc>
                        <a:spcAft>
                          <a:spcPts val="0"/>
                        </a:spcAft>
                      </a:pPr>
                      <a:r>
                        <a:rPr lang="en-SG" sz="700">
                          <a:effectLst/>
                          <a:latin typeface="Raleway" panose="020B0604020202020204" charset="0"/>
                        </a:rPr>
                        <a:t>Main Point</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gn="ctr">
                        <a:lnSpc>
                          <a:spcPct val="115000"/>
                        </a:lnSpc>
                        <a:spcAft>
                          <a:spcPts val="0"/>
                        </a:spcAft>
                      </a:pPr>
                      <a:r>
                        <a:rPr lang="en-SG" sz="700">
                          <a:effectLst/>
                          <a:latin typeface="Raleway" panose="020B0604020202020204" charset="0"/>
                        </a:rPr>
                        <a:t>Purpose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gn="ctr">
                        <a:lnSpc>
                          <a:spcPct val="115000"/>
                        </a:lnSpc>
                        <a:spcAft>
                          <a:spcPts val="0"/>
                        </a:spcAft>
                      </a:pPr>
                      <a:r>
                        <a:rPr lang="en-SG" sz="700">
                          <a:effectLst/>
                          <a:latin typeface="Raleway" panose="020B0604020202020204" charset="0"/>
                        </a:rPr>
                        <a:t>Transpose to NT Readers</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1954030069"/>
                  </a:ext>
                </a:extLst>
              </a:tr>
              <a:tr h="754343">
                <a:tc>
                  <a:txBody>
                    <a:bodyPr/>
                    <a:lstStyle/>
                    <a:p>
                      <a:pPr algn="ctr">
                        <a:lnSpc>
                          <a:spcPct val="115000"/>
                        </a:lnSpc>
                        <a:spcAft>
                          <a:spcPts val="0"/>
                        </a:spcAft>
                      </a:pPr>
                      <a:r>
                        <a:rPr lang="en-SG" sz="700">
                          <a:effectLst/>
                          <a:latin typeface="Raleway" panose="020B0604020202020204" charset="0"/>
                        </a:rPr>
                        <a:t>1</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1 – 2</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Judgement day has been set!</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Nations will be judged for certain, and Israel is not spared for their persistent disobedience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Don’t assume you will be spared</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marR="219075">
                        <a:lnSpc>
                          <a:spcPct val="115000"/>
                        </a:lnSpc>
                        <a:spcAft>
                          <a:spcPts val="0"/>
                        </a:spcAft>
                      </a:pPr>
                      <a:r>
                        <a:rPr lang="en-SG" sz="700">
                          <a:effectLst/>
                          <a:latin typeface="Raleway" panose="020B0604020202020204" charset="0"/>
                        </a:rPr>
                        <a:t>Wrath of God will fall on all who reject God</a:t>
                      </a:r>
                      <a:endParaRPr lang="en-US" sz="700">
                        <a:effectLst/>
                        <a:latin typeface="Raleway" panose="020B0604020202020204" charset="0"/>
                      </a:endParaRPr>
                    </a:p>
                    <a:p>
                      <a:pPr>
                        <a:lnSpc>
                          <a:spcPct val="115000"/>
                        </a:lnSpc>
                        <a:spcAft>
                          <a:spcPts val="0"/>
                        </a:spcAft>
                      </a:pPr>
                      <a:r>
                        <a:rPr lang="en-SG" sz="700">
                          <a:effectLst/>
                          <a:latin typeface="Raleway" panose="020B0604020202020204" charset="0"/>
                        </a:rPr>
                        <a:t>Romans 2: 1 – 11</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696209169"/>
                  </a:ext>
                </a:extLst>
              </a:tr>
              <a:tr h="527670">
                <a:tc>
                  <a:txBody>
                    <a:bodyPr/>
                    <a:lstStyle/>
                    <a:p>
                      <a:pPr algn="ctr">
                        <a:lnSpc>
                          <a:spcPct val="115000"/>
                        </a:lnSpc>
                        <a:spcAft>
                          <a:spcPts val="0"/>
                        </a:spcAft>
                      </a:pPr>
                      <a:r>
                        <a:rPr lang="en-SG" sz="700">
                          <a:effectLst/>
                          <a:latin typeface="Raleway" panose="020B0604020202020204" charset="0"/>
                        </a:rPr>
                        <a:t>2</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3-4</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Prepare to meet your God</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God will judge Israel’s complacently persistent sinfulness </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Know that God will judge his people who complacently persist in sin</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Repeated sin despite warnings, it is a fearful thing to fall into the hands of the living God - Hebrews 10:26-31</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3840049391"/>
                  </a:ext>
                </a:extLst>
              </a:tr>
              <a:tr h="622117">
                <a:tc>
                  <a:txBody>
                    <a:bodyPr/>
                    <a:lstStyle/>
                    <a:p>
                      <a:pPr algn="ctr">
                        <a:lnSpc>
                          <a:spcPct val="115000"/>
                        </a:lnSpc>
                        <a:spcAft>
                          <a:spcPts val="0"/>
                        </a:spcAft>
                      </a:pPr>
                      <a:r>
                        <a:rPr lang="en-SG" sz="700">
                          <a:effectLst/>
                          <a:latin typeface="Raleway" panose="020B0604020202020204" charset="0"/>
                        </a:rPr>
                        <a:t>3</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5: 1 - 17</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Seek God and Live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God will judge Israel for idolatry and injustice (despite her apparent security*)</a:t>
                      </a:r>
                      <a:br>
                        <a:rPr lang="en-SG" sz="700">
                          <a:effectLst/>
                          <a:latin typeface="Raleway" panose="020B0604020202020204" charset="0"/>
                        </a:rPr>
                      </a:br>
                      <a:r>
                        <a:rPr lang="en-SG" sz="700">
                          <a:effectLst/>
                          <a:latin typeface="Raleway" panose="020B0604020202020204" charset="0"/>
                        </a:rPr>
                        <a:t>* idea of “security” expanded upon in next section</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Seek God, repenting of evil that you may live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Calling the oppressive self-indulgent rich to repent in light of coming judgment (James 5:1-6) </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1562176256"/>
                  </a:ext>
                </a:extLst>
              </a:tr>
              <a:tr h="867679">
                <a:tc>
                  <a:txBody>
                    <a:bodyPr/>
                    <a:lstStyle/>
                    <a:p>
                      <a:pPr algn="ctr">
                        <a:lnSpc>
                          <a:spcPct val="115000"/>
                        </a:lnSpc>
                        <a:spcAft>
                          <a:spcPts val="0"/>
                        </a:spcAft>
                      </a:pPr>
                      <a:r>
                        <a:rPr lang="en-SG" sz="700">
                          <a:effectLst/>
                          <a:latin typeface="Raleway" panose="020B0604020202020204" charset="0"/>
                        </a:rPr>
                        <a:t>4</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5: 18 - 6: 14</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No security!</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God will judge secure-feeling Israel (feels secure cos of her religion, her good life and her land conquests) because her religion is idolatrous and her good life ignores justice</a:t>
                      </a:r>
                      <a:endParaRPr lang="en-US" sz="700">
                        <a:effectLst/>
                        <a:latin typeface="Raleway" panose="020B0604020202020204" charset="0"/>
                      </a:endParaRPr>
                    </a:p>
                    <a:p>
                      <a:pPr>
                        <a:lnSpc>
                          <a:spcPct val="115000"/>
                        </a:lnSpc>
                        <a:spcAft>
                          <a:spcPts val="0"/>
                        </a:spcAft>
                      </a:pPr>
                      <a:r>
                        <a:rPr lang="en-SG" sz="700">
                          <a:effectLst/>
                          <a:latin typeface="Raleway" panose="020B0604020202020204" charset="0"/>
                        </a:rPr>
                        <a:t> </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Wake up from your false security!</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Secure-feeling Babylon will fall in a single hour (Rev 18:1-10).</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778133009"/>
                  </a:ext>
                </a:extLst>
              </a:tr>
              <a:tr h="848789">
                <a:tc>
                  <a:txBody>
                    <a:bodyPr/>
                    <a:lstStyle/>
                    <a:p>
                      <a:pPr algn="ctr">
                        <a:lnSpc>
                          <a:spcPct val="115000"/>
                        </a:lnSpc>
                        <a:spcAft>
                          <a:spcPts val="0"/>
                        </a:spcAft>
                      </a:pPr>
                      <a:r>
                        <a:rPr lang="en-SG" sz="700">
                          <a:effectLst/>
                          <a:latin typeface="Raleway" panose="020B0604020202020204" charset="0"/>
                        </a:rPr>
                        <a:t>5</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7:1-9:6</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No limit? </a:t>
                      </a:r>
                      <a:endParaRPr lang="en-US" sz="700">
                        <a:effectLst/>
                        <a:latin typeface="Raleway" panose="020B0604020202020204" charset="0"/>
                      </a:endParaRPr>
                    </a:p>
                    <a:p>
                      <a:pPr>
                        <a:lnSpc>
                          <a:spcPct val="115000"/>
                        </a:lnSpc>
                        <a:spcAft>
                          <a:spcPts val="0"/>
                        </a:spcAft>
                      </a:pPr>
                      <a:r>
                        <a:rPr lang="en-SG" sz="700">
                          <a:effectLst/>
                          <a:latin typeface="Raleway" panose="020B0604020202020204" charset="0"/>
                        </a:rPr>
                        <a:t>No escape!</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God’s patience has a limit: There will be no escape from his judgement (exile, withdraw revelation, disaster) if they continue their evil ways (trampling needy, idolatry)</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Don’t ignore the word of Judgment!</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Scoffers doubt the 2nd coming will happen. The patient God (who wants people to repent) will come suddenly and all man’s works will be exposed</a:t>
                      </a:r>
                      <a:endParaRPr lang="en-US" sz="700">
                        <a:effectLst/>
                        <a:latin typeface="Raleway" panose="020B0604020202020204" charset="0"/>
                      </a:endParaRPr>
                    </a:p>
                    <a:p>
                      <a:pPr>
                        <a:lnSpc>
                          <a:spcPct val="115000"/>
                        </a:lnSpc>
                        <a:spcAft>
                          <a:spcPts val="0"/>
                        </a:spcAft>
                      </a:pPr>
                      <a:r>
                        <a:rPr lang="en-SG" sz="700">
                          <a:effectLst/>
                          <a:latin typeface="Raleway" panose="020B0604020202020204" charset="0"/>
                        </a:rPr>
                        <a:t>(2 Peter 3:1-10)</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173819977"/>
                  </a:ext>
                </a:extLst>
              </a:tr>
              <a:tr h="489891">
                <a:tc>
                  <a:txBody>
                    <a:bodyPr/>
                    <a:lstStyle/>
                    <a:p>
                      <a:pPr algn="ctr">
                        <a:lnSpc>
                          <a:spcPct val="115000"/>
                        </a:lnSpc>
                        <a:spcAft>
                          <a:spcPts val="0"/>
                        </a:spcAft>
                      </a:pPr>
                      <a:r>
                        <a:rPr lang="en-SG" sz="700">
                          <a:effectLst/>
                          <a:latin typeface="Raleway" panose="020B0604020202020204" charset="0"/>
                        </a:rPr>
                        <a:t>6</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Amos 9:7 – 15</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Not the end!</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God will restore the Davidic Kingship under which the fortunes of his judged people will be restored </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a:effectLst/>
                          <a:latin typeface="Raleway" panose="020B0604020202020204" charset="0"/>
                        </a:rPr>
                        <a:t>Hope for this restoration and repent!</a:t>
                      </a:r>
                      <a:endParaRPr lang="en-US" sz="70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tc>
                  <a:txBody>
                    <a:bodyPr/>
                    <a:lstStyle/>
                    <a:p>
                      <a:pPr>
                        <a:lnSpc>
                          <a:spcPct val="115000"/>
                        </a:lnSpc>
                        <a:spcAft>
                          <a:spcPts val="0"/>
                        </a:spcAft>
                      </a:pPr>
                      <a:r>
                        <a:rPr lang="en-SG" sz="700" dirty="0">
                          <a:effectLst/>
                          <a:latin typeface="Raleway" panose="020B0604020202020204" charset="0"/>
                        </a:rPr>
                        <a:t>Gentiles who believe in Jesus (v6) are now added to that remnant</a:t>
                      </a:r>
                      <a:br>
                        <a:rPr lang="en-SG" sz="700" dirty="0">
                          <a:effectLst/>
                          <a:latin typeface="Raleway" panose="020B0604020202020204" charset="0"/>
                        </a:rPr>
                      </a:br>
                      <a:r>
                        <a:rPr lang="en-SG" sz="700" dirty="0">
                          <a:effectLst/>
                          <a:latin typeface="Raleway" panose="020B0604020202020204" charset="0"/>
                        </a:rPr>
                        <a:t>(Acts 15: 6 – 11)</a:t>
                      </a:r>
                      <a:endParaRPr lang="en-US" sz="700" dirty="0">
                        <a:effectLst/>
                        <a:latin typeface="Raleway" panose="020B0604020202020204" charset="0"/>
                        <a:ea typeface="SimSun" panose="02010600030101010101" pitchFamily="2" charset="-122"/>
                        <a:cs typeface="Times New Roman" panose="02020603050405020304" pitchFamily="18" charset="0"/>
                      </a:endParaRPr>
                    </a:p>
                  </a:txBody>
                  <a:tcPr marL="5132" marR="5132" marT="0" marB="0" anchor="ctr"/>
                </a:tc>
                <a:extLst>
                  <a:ext uri="{0D108BD9-81ED-4DB2-BD59-A6C34878D82A}">
                    <a16:rowId xmlns:a16="http://schemas.microsoft.com/office/drawing/2014/main" val="3597783187"/>
                  </a:ext>
                </a:extLst>
              </a:tr>
            </a:tbl>
          </a:graphicData>
        </a:graphic>
      </p:graphicFrame>
    </p:spTree>
  </p:cSld>
  <p:clrMapOvr>
    <a:masterClrMapping/>
  </p:clrMapOvr>
</p:sld>
</file>

<file path=ppt/theme/theme1.xml><?xml version="1.0" encoding="utf-8"?>
<a:theme xmlns:a="http://schemas.openxmlformats.org/drawingml/2006/main"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974</Words>
  <Application>Microsoft Office PowerPoint</Application>
  <PresentationFormat>On-screen Show (16:9)</PresentationFormat>
  <Paragraphs>109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Raleway</vt:lpstr>
      <vt:lpstr>Times New Roman</vt:lpstr>
      <vt:lpstr>Arial</vt:lpstr>
      <vt:lpstr>Lato</vt:lpstr>
      <vt:lpstr>SimSun</vt:lpstr>
      <vt:lpstr>Swiss</vt:lpstr>
      <vt:lpstr>SERMON SERIES OVERVIEW</vt:lpstr>
      <vt:lpstr>Situation/Occasion of Amos </vt:lpstr>
      <vt:lpstr>Main Point and Purpose </vt:lpstr>
      <vt:lpstr>Translating through the lens of Jesus</vt:lpstr>
      <vt:lpstr>Summary statements of the book of Amos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SERMON SERIES OVERVIEW</dc:title>
  <dc:creator>Liu, Jia Min</dc:creator>
  <cp:lastModifiedBy>Administrator</cp:lastModifiedBy>
  <cp:revision>4</cp:revision>
  <dcterms:modified xsi:type="dcterms:W3CDTF">2019-08-20T13:35:36Z</dcterms:modified>
</cp:coreProperties>
</file>