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Lato" panose="020B0604020202020204" charset="0"/>
      <p:regular r:id="rId8"/>
      <p:bold r:id="rId9"/>
      <p:italic r:id="rId10"/>
      <p:boldItalic r:id="rId11"/>
    </p:embeddedFont>
    <p:embeddedFont>
      <p:font typeface="Raleway" panose="020B060402020202020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5255469-1B26-48E2-B6C1-BDA1C7AD8737}">
  <a:tblStyle styleId="{25255469-1B26-48E2-B6C1-BDA1C7AD873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398"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font" Target="fonts/font8.fntdata"/><Relationship Id="rId10" Type="http://schemas.openxmlformats.org/officeDocument/2006/relationships/font" Target="fonts/font3.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5dfce515f9_0_5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5dfce515f9_0_5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5dfce515f9_0_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5dfce515f9_0_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5dfce515f9_0_5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5dfce515f9_0_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5dfce515f9_0_5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5dfce515f9_0_5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5" name="Google Shape;65;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a:endParaRPr/>
          </a:p>
        </p:txBody>
      </p:sp>
      <p:sp>
        <p:nvSpPr>
          <p:cNvPr id="20" name="Google Shape;20;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7" name="Google Shape;27;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8" name="Google Shape;38;p6"/>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3" name="Google Shape;4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 name="Google Shape;5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a:endParaRPr/>
          </a:p>
        </p:txBody>
      </p:sp>
      <p:sp>
        <p:nvSpPr>
          <p:cNvPr id="52" name="Google Shape;52;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9999"/>
        </a:solidFill>
        <a:effectLst/>
      </p:bgPr>
    </p:bg>
    <p:spTree>
      <p:nvGrpSpPr>
        <p:cNvPr id="1" name="Shape 71"/>
        <p:cNvGrpSpPr/>
        <p:nvPr/>
      </p:nvGrpSpPr>
      <p:grpSpPr>
        <a:xfrm>
          <a:off x="0" y="0"/>
          <a:ext cx="0" cy="0"/>
          <a:chOff x="0" y="0"/>
          <a:chExt cx="0" cy="0"/>
        </a:xfrm>
      </p:grpSpPr>
      <p:sp>
        <p:nvSpPr>
          <p:cNvPr id="72" name="Google Shape;72;p13"/>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SERMON SERIES OVERVIEW</a:t>
            </a:r>
            <a:endParaRPr/>
          </a:p>
        </p:txBody>
      </p:sp>
      <p:sp>
        <p:nvSpPr>
          <p:cNvPr id="73" name="Google Shape;73;p13"/>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000" dirty="0">
                <a:latin typeface="Raleway"/>
                <a:ea typeface="Raleway"/>
                <a:cs typeface="Raleway"/>
                <a:sym typeface="Raleway"/>
              </a:rPr>
              <a:t>1 Corinthians</a:t>
            </a:r>
            <a:endParaRPr sz="3000" dirty="0">
              <a:latin typeface="Raleway"/>
              <a:ea typeface="Raleway"/>
              <a:cs typeface="Raleway"/>
              <a:sym typeface="Raleway"/>
            </a:endParaRPr>
          </a:p>
          <a:p>
            <a:pPr marL="0" lvl="0" indent="0" algn="l" rtl="0">
              <a:spcBef>
                <a:spcPts val="0"/>
              </a:spcBef>
              <a:spcAft>
                <a:spcPts val="0"/>
              </a:spcAft>
              <a:buNone/>
            </a:pPr>
            <a:r>
              <a:rPr lang="en" sz="3000" smtClean="0">
                <a:latin typeface="Raleway"/>
                <a:ea typeface="Raleway"/>
                <a:cs typeface="Raleway"/>
                <a:sym typeface="Raleway"/>
              </a:rPr>
              <a:t>Chapters </a:t>
            </a:r>
            <a:r>
              <a:rPr lang="en" sz="3000">
                <a:latin typeface="Raleway"/>
                <a:ea typeface="Raleway"/>
                <a:cs typeface="Raleway"/>
                <a:sym typeface="Raleway"/>
              </a:rPr>
              <a:t>1-4</a:t>
            </a:r>
            <a:endParaRPr sz="3000" dirty="0">
              <a:latin typeface="Raleway"/>
              <a:ea typeface="Raleway"/>
              <a:cs typeface="Raleway"/>
              <a:sym typeface="Raleway"/>
            </a:endParaRPr>
          </a:p>
        </p:txBody>
      </p:sp>
      <p:sp>
        <p:nvSpPr>
          <p:cNvPr id="74" name="Google Shape;74;p13"/>
          <p:cNvSpPr txBox="1">
            <a:spLocks noGrp="1"/>
          </p:cNvSpPr>
          <p:nvPr>
            <p:ph type="subTitle" idx="1"/>
          </p:nvPr>
        </p:nvSpPr>
        <p:spPr>
          <a:xfrm>
            <a:off x="328150" y="440575"/>
            <a:ext cx="1803000" cy="4083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1200">
                <a:latin typeface="Raleway"/>
                <a:ea typeface="Raleway"/>
                <a:cs typeface="Raleway"/>
                <a:sym typeface="Raleway"/>
              </a:rPr>
              <a:t>TheWordWorks</a:t>
            </a:r>
            <a:endParaRPr sz="1200">
              <a:latin typeface="Raleway"/>
              <a:ea typeface="Raleway"/>
              <a:cs typeface="Raleway"/>
              <a:sym typeface="Raleway"/>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4"/>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Situation/Occasion of 1 Corinthians 1-4</a:t>
            </a:r>
            <a:endParaRPr/>
          </a:p>
          <a:p>
            <a:pPr marL="0" lvl="0" indent="0" algn="l" rtl="0">
              <a:spcBef>
                <a:spcPts val="0"/>
              </a:spcBef>
              <a:spcAft>
                <a:spcPts val="0"/>
              </a:spcAft>
              <a:buNone/>
            </a:pPr>
            <a:endParaRPr/>
          </a:p>
        </p:txBody>
      </p:sp>
      <p:sp>
        <p:nvSpPr>
          <p:cNvPr id="80" name="Google Shape;80;p14"/>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latin typeface="Raleway"/>
                <a:ea typeface="Raleway"/>
                <a:cs typeface="Raleway"/>
                <a:sym typeface="Raleway"/>
              </a:rPr>
              <a:t>The Corinthians were following certain human leaders (Apollos, Cephas, Paul etc) in order to be more spiritually impressive than others. They evaluated these leaders by worldly standards of impressiveness (e.g. eloquence, miracle/sign working). This led to disunity/factionalism in the church.</a:t>
            </a:r>
            <a:endParaRPr>
              <a:latin typeface="Raleway"/>
              <a:ea typeface="Raleway"/>
              <a:cs typeface="Raleway"/>
              <a:sym typeface="Raleway"/>
            </a:endParaRPr>
          </a:p>
          <a:p>
            <a:pPr marL="0" lvl="0" indent="0" algn="l" rtl="0">
              <a:lnSpc>
                <a:spcPct val="115000"/>
              </a:lnSpc>
              <a:spcBef>
                <a:spcPts val="0"/>
              </a:spcBef>
              <a:spcAft>
                <a:spcPts val="0"/>
              </a:spcAft>
              <a:buNone/>
            </a:pPr>
            <a:r>
              <a:rPr lang="en" b="1" u="sng">
                <a:latin typeface="Raleway"/>
                <a:ea typeface="Raleway"/>
                <a:cs typeface="Raleway"/>
                <a:sym typeface="Raleway"/>
              </a:rPr>
              <a:t> </a:t>
            </a:r>
            <a:endParaRPr b="1" u="sng">
              <a:latin typeface="Raleway"/>
              <a:ea typeface="Raleway"/>
              <a:cs typeface="Raleway"/>
              <a:sym typeface="Raleway"/>
            </a:endParaRPr>
          </a:p>
          <a:p>
            <a:pPr marL="0" lvl="0" indent="0" algn="l" rtl="0">
              <a:lnSpc>
                <a:spcPct val="115000"/>
              </a:lnSpc>
              <a:spcBef>
                <a:spcPts val="0"/>
              </a:spcBef>
              <a:spcAft>
                <a:spcPts val="0"/>
              </a:spcAft>
              <a:buNone/>
            </a:pPr>
            <a:r>
              <a:rPr lang="en" b="1" u="sng">
                <a:latin typeface="Raleway"/>
                <a:ea typeface="Raleway"/>
                <a:cs typeface="Raleway"/>
                <a:sym typeface="Raleway"/>
              </a:rPr>
              <a:t>Big Idea of 1 Corinthians 1-4:</a:t>
            </a:r>
            <a:endParaRPr b="1" u="sng">
              <a:latin typeface="Raleway"/>
              <a:ea typeface="Raleway"/>
              <a:cs typeface="Raleway"/>
              <a:sym typeface="Raleway"/>
            </a:endParaRPr>
          </a:p>
          <a:p>
            <a:pPr marL="25400" lvl="0" indent="0" algn="l" rtl="0">
              <a:lnSpc>
                <a:spcPct val="115000"/>
              </a:lnSpc>
              <a:spcBef>
                <a:spcPts val="0"/>
              </a:spcBef>
              <a:spcAft>
                <a:spcPts val="0"/>
              </a:spcAft>
              <a:buNone/>
            </a:pPr>
            <a:r>
              <a:rPr lang="en">
                <a:latin typeface="Raleway"/>
                <a:ea typeface="Raleway"/>
                <a:cs typeface="Raleway"/>
                <a:sym typeface="Raleway"/>
              </a:rPr>
              <a:t>Main Point:  We already have everything in Christ crucified.</a:t>
            </a:r>
            <a:endParaRPr>
              <a:latin typeface="Raleway"/>
              <a:ea typeface="Raleway"/>
              <a:cs typeface="Raleway"/>
              <a:sym typeface="Raleway"/>
            </a:endParaRPr>
          </a:p>
          <a:p>
            <a:pPr marL="254000" lvl="0" indent="-228600" algn="l" rtl="0">
              <a:lnSpc>
                <a:spcPct val="115000"/>
              </a:lnSpc>
              <a:spcBef>
                <a:spcPts val="0"/>
              </a:spcBef>
              <a:spcAft>
                <a:spcPts val="0"/>
              </a:spcAft>
              <a:buNone/>
            </a:pPr>
            <a:r>
              <a:rPr lang="en">
                <a:latin typeface="Raleway"/>
                <a:ea typeface="Raleway"/>
                <a:cs typeface="Raleway"/>
                <a:sym typeface="Raleway"/>
              </a:rPr>
              <a:t>Purpose Statement:  Don’t be divided by human factions. Be united in Christ.</a:t>
            </a:r>
            <a:endParaRPr>
              <a:latin typeface="Raleway"/>
              <a:ea typeface="Raleway"/>
              <a:cs typeface="Raleway"/>
              <a:sym typeface="Raleway"/>
            </a:endParaRPr>
          </a:p>
          <a:p>
            <a:pPr marL="25400" lvl="0" indent="0" algn="l" rtl="0">
              <a:lnSpc>
                <a:spcPct val="115000"/>
              </a:lnSpc>
              <a:spcBef>
                <a:spcPts val="0"/>
              </a:spcBef>
              <a:spcAft>
                <a:spcPts val="0"/>
              </a:spcAft>
              <a:buNone/>
            </a:pPr>
            <a:r>
              <a:rPr lang="en">
                <a:latin typeface="Raleway"/>
                <a:ea typeface="Raleway"/>
                <a:cs typeface="Raleway"/>
                <a:sym typeface="Raleway"/>
              </a:rPr>
              <a:t> </a:t>
            </a:r>
            <a:endParaRPr>
              <a:latin typeface="Raleway"/>
              <a:ea typeface="Raleway"/>
              <a:cs typeface="Raleway"/>
              <a:sym typeface="Raleway"/>
            </a:endParaRPr>
          </a:p>
          <a:p>
            <a:pPr marL="0" lvl="0" indent="0" algn="l" rtl="0">
              <a:lnSpc>
                <a:spcPct val="115000"/>
              </a:lnSpc>
              <a:spcBef>
                <a:spcPts val="0"/>
              </a:spcBef>
              <a:spcAft>
                <a:spcPts val="0"/>
              </a:spcAft>
              <a:buNone/>
            </a:pPr>
            <a:r>
              <a:rPr lang="en" b="1" u="sng">
                <a:latin typeface="Raleway"/>
                <a:ea typeface="Raleway"/>
                <a:cs typeface="Raleway"/>
                <a:sym typeface="Raleway"/>
              </a:rPr>
              <a:t>Summary Statement of 1 Corinthians 1-4:</a:t>
            </a:r>
            <a:endParaRPr b="1" u="sng">
              <a:latin typeface="Raleway"/>
              <a:ea typeface="Raleway"/>
              <a:cs typeface="Raleway"/>
              <a:sym typeface="Raleway"/>
            </a:endParaRPr>
          </a:p>
          <a:p>
            <a:pPr marL="0" lvl="0" indent="0" algn="l" rtl="0">
              <a:lnSpc>
                <a:spcPct val="115000"/>
              </a:lnSpc>
              <a:spcBef>
                <a:spcPts val="0"/>
              </a:spcBef>
              <a:spcAft>
                <a:spcPts val="0"/>
              </a:spcAft>
              <a:buNone/>
            </a:pPr>
            <a:r>
              <a:rPr lang="en" i="1">
                <a:latin typeface="Raleway"/>
                <a:ea typeface="Raleway"/>
                <a:cs typeface="Raleway"/>
                <a:sym typeface="Raleway"/>
              </a:rPr>
              <a:t>“So then let no one boast in men. For all things belong to you” (1 Corinthians 3:21 NASB).</a:t>
            </a:r>
            <a:endParaRPr i="1">
              <a:latin typeface="Raleway"/>
              <a:ea typeface="Raleway"/>
              <a:cs typeface="Raleway"/>
              <a:sym typeface="Raleway"/>
            </a:endParaRPr>
          </a:p>
          <a:p>
            <a:pPr marL="0" lvl="0" indent="0" algn="l" rtl="0">
              <a:lnSpc>
                <a:spcPct val="115000"/>
              </a:lnSpc>
              <a:spcBef>
                <a:spcPts val="0"/>
              </a:spcBef>
              <a:spcAft>
                <a:spcPts val="0"/>
              </a:spcAft>
              <a:buNone/>
            </a:pPr>
            <a:r>
              <a:rPr lang="en" b="1" u="sng">
                <a:latin typeface="Raleway"/>
                <a:ea typeface="Raleway"/>
                <a:cs typeface="Raleway"/>
                <a:sym typeface="Raleway"/>
              </a:rPr>
              <a:t> </a:t>
            </a:r>
            <a:endParaRPr>
              <a:solidFill>
                <a:srgbClr val="616161"/>
              </a:solidFill>
              <a:latin typeface="Raleway"/>
              <a:ea typeface="Raleway"/>
              <a:cs typeface="Raleway"/>
              <a:sym typeface="Raleway"/>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303300" y="411575"/>
            <a:ext cx="8520600" cy="63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Recommended Resources</a:t>
            </a:r>
            <a:endParaRPr/>
          </a:p>
        </p:txBody>
      </p:sp>
      <p:sp>
        <p:nvSpPr>
          <p:cNvPr id="86" name="Google Shape;86;p15"/>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just" rtl="0">
              <a:lnSpc>
                <a:spcPct val="115000"/>
              </a:lnSpc>
              <a:spcBef>
                <a:spcPts val="0"/>
              </a:spcBef>
              <a:spcAft>
                <a:spcPts val="0"/>
              </a:spcAft>
              <a:buSzPts val="1800"/>
              <a:buFont typeface="Raleway"/>
              <a:buChar char="●"/>
            </a:pPr>
            <a:r>
              <a:rPr lang="en" sz="1800">
                <a:latin typeface="Raleway"/>
                <a:ea typeface="Raleway"/>
                <a:cs typeface="Raleway"/>
                <a:sym typeface="Raleway"/>
              </a:rPr>
              <a:t>Gordon Fee, </a:t>
            </a:r>
            <a:r>
              <a:rPr lang="en" sz="1800" i="1">
                <a:latin typeface="Raleway"/>
                <a:ea typeface="Raleway"/>
                <a:cs typeface="Raleway"/>
                <a:sym typeface="Raleway"/>
              </a:rPr>
              <a:t>The 1</a:t>
            </a:r>
            <a:r>
              <a:rPr lang="en" sz="1800" i="1" baseline="30000">
                <a:latin typeface="Raleway"/>
                <a:ea typeface="Raleway"/>
                <a:cs typeface="Raleway"/>
                <a:sym typeface="Raleway"/>
              </a:rPr>
              <a:t>st</a:t>
            </a:r>
            <a:r>
              <a:rPr lang="en" sz="1800" i="1">
                <a:latin typeface="Raleway"/>
                <a:ea typeface="Raleway"/>
                <a:cs typeface="Raleway"/>
                <a:sym typeface="Raleway"/>
              </a:rPr>
              <a:t> Epistle to the Corinthians</a:t>
            </a:r>
            <a:r>
              <a:rPr lang="en" sz="1800">
                <a:latin typeface="Raleway"/>
                <a:ea typeface="Raleway"/>
                <a:cs typeface="Raleway"/>
                <a:sym typeface="Raleway"/>
              </a:rPr>
              <a:t>, NICNT Series</a:t>
            </a:r>
            <a:endParaRPr sz="1800">
              <a:latin typeface="Raleway"/>
              <a:ea typeface="Raleway"/>
              <a:cs typeface="Raleway"/>
              <a:sym typeface="Raleway"/>
            </a:endParaRPr>
          </a:p>
          <a:p>
            <a:pPr marL="457200" lvl="0" indent="-342900" algn="just" rtl="0">
              <a:lnSpc>
                <a:spcPct val="115000"/>
              </a:lnSpc>
              <a:spcBef>
                <a:spcPts val="0"/>
              </a:spcBef>
              <a:spcAft>
                <a:spcPts val="0"/>
              </a:spcAft>
              <a:buSzPts val="1800"/>
              <a:buFont typeface="Raleway"/>
              <a:buChar char="●"/>
            </a:pPr>
            <a:r>
              <a:rPr lang="en" sz="1800">
                <a:latin typeface="Raleway"/>
                <a:ea typeface="Raleway"/>
                <a:cs typeface="Raleway"/>
                <a:sym typeface="Raleway"/>
              </a:rPr>
              <a:t>David Prior, </a:t>
            </a:r>
            <a:r>
              <a:rPr lang="en" sz="1800" i="1">
                <a:latin typeface="Raleway"/>
                <a:ea typeface="Raleway"/>
                <a:cs typeface="Raleway"/>
                <a:sym typeface="Raleway"/>
              </a:rPr>
              <a:t>The Message of 1 Corinthians</a:t>
            </a:r>
            <a:r>
              <a:rPr lang="en" sz="1800">
                <a:latin typeface="Raleway"/>
                <a:ea typeface="Raleway"/>
                <a:cs typeface="Raleway"/>
                <a:sym typeface="Raleway"/>
              </a:rPr>
              <a:t>, The Bible Speaks Today Series</a:t>
            </a:r>
            <a:endParaRPr sz="1800">
              <a:latin typeface="Raleway"/>
              <a:ea typeface="Raleway"/>
              <a:cs typeface="Raleway"/>
              <a:sym typeface="Raleway"/>
            </a:endParaRPr>
          </a:p>
          <a:p>
            <a:pPr marL="457200" lvl="0" indent="-342900" algn="just" rtl="0">
              <a:lnSpc>
                <a:spcPct val="115000"/>
              </a:lnSpc>
              <a:spcBef>
                <a:spcPts val="0"/>
              </a:spcBef>
              <a:spcAft>
                <a:spcPts val="0"/>
              </a:spcAft>
              <a:buSzPts val="1800"/>
              <a:buFont typeface="Raleway"/>
              <a:buChar char="●"/>
            </a:pPr>
            <a:r>
              <a:rPr lang="en" sz="1800">
                <a:latin typeface="Raleway"/>
                <a:ea typeface="Raleway"/>
                <a:cs typeface="Raleway"/>
                <a:sym typeface="Raleway"/>
              </a:rPr>
              <a:t>Craig Bloomberg, </a:t>
            </a:r>
            <a:r>
              <a:rPr lang="en" sz="1800" i="1">
                <a:latin typeface="Raleway"/>
                <a:ea typeface="Raleway"/>
                <a:cs typeface="Raleway"/>
                <a:sym typeface="Raleway"/>
              </a:rPr>
              <a:t>1 Corinthians</a:t>
            </a:r>
            <a:r>
              <a:rPr lang="en" sz="1800">
                <a:latin typeface="Raleway"/>
                <a:ea typeface="Raleway"/>
                <a:cs typeface="Raleway"/>
                <a:sym typeface="Raleway"/>
              </a:rPr>
              <a:t>, NIV Application Commentary series</a:t>
            </a:r>
            <a:endParaRPr sz="1800">
              <a:latin typeface="Raleway"/>
              <a:ea typeface="Raleway"/>
              <a:cs typeface="Raleway"/>
              <a:sym typeface="Raleway"/>
            </a:endParaRPr>
          </a:p>
          <a:p>
            <a:pPr marL="0" lvl="0" indent="0" algn="just" rtl="0">
              <a:lnSpc>
                <a:spcPct val="115000"/>
              </a:lnSpc>
              <a:spcBef>
                <a:spcPts val="0"/>
              </a:spcBef>
              <a:spcAft>
                <a:spcPts val="0"/>
              </a:spcAft>
              <a:buNone/>
            </a:pPr>
            <a:r>
              <a:rPr lang="en" sz="1800">
                <a:latin typeface="Raleway"/>
                <a:ea typeface="Raleway"/>
                <a:cs typeface="Raleway"/>
                <a:sym typeface="Raleway"/>
              </a:rPr>
              <a:t> </a:t>
            </a:r>
            <a:endParaRPr sz="1800">
              <a:latin typeface="Raleway"/>
              <a:ea typeface="Raleway"/>
              <a:cs typeface="Raleway"/>
              <a:sym typeface="Raleway"/>
            </a:endParaRPr>
          </a:p>
          <a:p>
            <a:pPr marL="0" lvl="0" indent="0" algn="l" rtl="0">
              <a:lnSpc>
                <a:spcPct val="115000"/>
              </a:lnSpc>
              <a:spcBef>
                <a:spcPts val="0"/>
              </a:spcBef>
              <a:spcAft>
                <a:spcPts val="0"/>
              </a:spcAft>
              <a:buNone/>
            </a:pPr>
            <a:endParaRPr sz="1800" b="1" u="sng">
              <a:latin typeface="Raleway"/>
              <a:ea typeface="Raleway"/>
              <a:cs typeface="Raleway"/>
              <a:sym typeface="Raleway"/>
            </a:endParaRPr>
          </a:p>
          <a:p>
            <a:pPr marL="0" lvl="0" indent="0" algn="l" rtl="0">
              <a:lnSpc>
                <a:spcPct val="115000"/>
              </a:lnSpc>
              <a:spcBef>
                <a:spcPts val="0"/>
              </a:spcBef>
              <a:spcAft>
                <a:spcPts val="1600"/>
              </a:spcAft>
              <a:buNone/>
            </a:pPr>
            <a:endParaRPr sz="1800">
              <a:solidFill>
                <a:srgbClr val="616161"/>
              </a:solidFill>
              <a:latin typeface="Raleway"/>
              <a:ea typeface="Raleway"/>
              <a:cs typeface="Raleway"/>
              <a:sym typeface="Raleway"/>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graphicFrame>
        <p:nvGraphicFramePr>
          <p:cNvPr id="91" name="Google Shape;91;p16"/>
          <p:cNvGraphicFramePr/>
          <p:nvPr/>
        </p:nvGraphicFramePr>
        <p:xfrm>
          <a:off x="269125" y="327525"/>
          <a:ext cx="8508075" cy="3969475"/>
        </p:xfrm>
        <a:graphic>
          <a:graphicData uri="http://schemas.openxmlformats.org/drawingml/2006/table">
            <a:tbl>
              <a:tblPr>
                <a:noFill/>
                <a:tableStyleId>{25255469-1B26-48E2-B6C1-BDA1C7AD8737}</a:tableStyleId>
              </a:tblPr>
              <a:tblGrid>
                <a:gridCol w="1392875">
                  <a:extLst>
                    <a:ext uri="{9D8B030D-6E8A-4147-A177-3AD203B41FA5}">
                      <a16:colId xmlns:a16="http://schemas.microsoft.com/office/drawing/2014/main" val="20000"/>
                    </a:ext>
                  </a:extLst>
                </a:gridCol>
                <a:gridCol w="1454975">
                  <a:extLst>
                    <a:ext uri="{9D8B030D-6E8A-4147-A177-3AD203B41FA5}">
                      <a16:colId xmlns:a16="http://schemas.microsoft.com/office/drawing/2014/main" val="20001"/>
                    </a:ext>
                  </a:extLst>
                </a:gridCol>
                <a:gridCol w="1188825">
                  <a:extLst>
                    <a:ext uri="{9D8B030D-6E8A-4147-A177-3AD203B41FA5}">
                      <a16:colId xmlns:a16="http://schemas.microsoft.com/office/drawing/2014/main" val="20002"/>
                    </a:ext>
                  </a:extLst>
                </a:gridCol>
                <a:gridCol w="2040525">
                  <a:extLst>
                    <a:ext uri="{9D8B030D-6E8A-4147-A177-3AD203B41FA5}">
                      <a16:colId xmlns:a16="http://schemas.microsoft.com/office/drawing/2014/main" val="20003"/>
                    </a:ext>
                  </a:extLst>
                </a:gridCol>
                <a:gridCol w="2430875">
                  <a:extLst>
                    <a:ext uri="{9D8B030D-6E8A-4147-A177-3AD203B41FA5}">
                      <a16:colId xmlns:a16="http://schemas.microsoft.com/office/drawing/2014/main" val="20004"/>
                    </a:ext>
                  </a:extLst>
                </a:gridCol>
              </a:tblGrid>
              <a:tr h="509000">
                <a:tc>
                  <a:txBody>
                    <a:bodyPr/>
                    <a:lstStyle/>
                    <a:p>
                      <a:pPr marL="27432" lvl="0" indent="0" algn="ctr" rtl="0">
                        <a:lnSpc>
                          <a:spcPct val="115000"/>
                        </a:lnSpc>
                        <a:spcBef>
                          <a:spcPts val="1200"/>
                        </a:spcBef>
                        <a:spcAft>
                          <a:spcPts val="1200"/>
                        </a:spcAft>
                        <a:buNone/>
                      </a:pPr>
                      <a:r>
                        <a:rPr lang="en" sz="800" b="1">
                          <a:latin typeface="Raleway"/>
                          <a:ea typeface="Raleway"/>
                          <a:cs typeface="Raleway"/>
                          <a:sym typeface="Raleway"/>
                        </a:rPr>
                        <a:t> </a:t>
                      </a:r>
                      <a:endParaRPr sz="800" b="1">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ctr" rtl="0">
                        <a:lnSpc>
                          <a:spcPct val="115000"/>
                        </a:lnSpc>
                        <a:spcBef>
                          <a:spcPts val="1200"/>
                        </a:spcBef>
                        <a:spcAft>
                          <a:spcPts val="1200"/>
                        </a:spcAft>
                        <a:buNone/>
                      </a:pPr>
                      <a:r>
                        <a:rPr lang="en" sz="800" b="1">
                          <a:latin typeface="Raleway"/>
                          <a:ea typeface="Raleway"/>
                          <a:cs typeface="Raleway"/>
                          <a:sym typeface="Raleway"/>
                        </a:rPr>
                        <a:t>Main point</a:t>
                      </a:r>
                      <a:endParaRPr sz="800" b="1">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ctr" rtl="0">
                        <a:lnSpc>
                          <a:spcPct val="115000"/>
                        </a:lnSpc>
                        <a:spcBef>
                          <a:spcPts val="1200"/>
                        </a:spcBef>
                        <a:spcAft>
                          <a:spcPts val="1200"/>
                        </a:spcAft>
                        <a:buNone/>
                      </a:pPr>
                      <a:r>
                        <a:rPr lang="en" sz="800" b="1">
                          <a:latin typeface="Raleway"/>
                          <a:ea typeface="Raleway"/>
                          <a:cs typeface="Raleway"/>
                          <a:sym typeface="Raleway"/>
                        </a:rPr>
                        <a:t>Purpose</a:t>
                      </a:r>
                      <a:endParaRPr sz="800" b="1">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ctr" rtl="0">
                        <a:lnSpc>
                          <a:spcPct val="115000"/>
                        </a:lnSpc>
                        <a:spcBef>
                          <a:spcPts val="1200"/>
                        </a:spcBef>
                        <a:spcAft>
                          <a:spcPts val="1200"/>
                        </a:spcAft>
                        <a:buNone/>
                      </a:pPr>
                      <a:r>
                        <a:rPr lang="en" sz="800" b="1">
                          <a:latin typeface="Raleway"/>
                          <a:ea typeface="Raleway"/>
                          <a:cs typeface="Raleway"/>
                          <a:sym typeface="Raleway"/>
                        </a:rPr>
                        <a:t>Structure</a:t>
                      </a:r>
                      <a:endParaRPr sz="800" b="1">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ctr" rtl="0">
                        <a:lnSpc>
                          <a:spcPct val="115000"/>
                        </a:lnSpc>
                        <a:spcBef>
                          <a:spcPts val="1200"/>
                        </a:spcBef>
                        <a:spcAft>
                          <a:spcPts val="1200"/>
                        </a:spcAft>
                        <a:buNone/>
                      </a:pPr>
                      <a:r>
                        <a:rPr lang="en" sz="800" b="1">
                          <a:latin typeface="Raleway"/>
                          <a:ea typeface="Raleway"/>
                          <a:cs typeface="Raleway"/>
                          <a:sym typeface="Raleway"/>
                        </a:rPr>
                        <a:t>Context</a:t>
                      </a:r>
                      <a:endParaRPr sz="800" b="1">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192475">
                <a:tc>
                  <a:txBody>
                    <a:bodyPr/>
                    <a:lstStyle/>
                    <a:p>
                      <a:pPr marL="27432" lvl="0" indent="0" algn="ctr" rtl="0">
                        <a:lnSpc>
                          <a:spcPct val="115000"/>
                        </a:lnSpc>
                        <a:spcBef>
                          <a:spcPts val="1200"/>
                        </a:spcBef>
                        <a:spcAft>
                          <a:spcPts val="0"/>
                        </a:spcAft>
                        <a:buNone/>
                      </a:pPr>
                      <a:r>
                        <a:rPr lang="en" sz="800" b="1">
                          <a:latin typeface="Raleway"/>
                          <a:ea typeface="Raleway"/>
                          <a:cs typeface="Raleway"/>
                          <a:sym typeface="Raleway"/>
                        </a:rPr>
                        <a:t>1:1-17</a:t>
                      </a:r>
                      <a:endParaRPr sz="800" b="1">
                        <a:latin typeface="Raleway"/>
                        <a:ea typeface="Raleway"/>
                        <a:cs typeface="Raleway"/>
                        <a:sym typeface="Raleway"/>
                      </a:endParaRPr>
                    </a:p>
                    <a:p>
                      <a:pPr marL="27432" lvl="0" indent="0" algn="ctr" rtl="0">
                        <a:lnSpc>
                          <a:spcPct val="115000"/>
                        </a:lnSpc>
                        <a:spcBef>
                          <a:spcPts val="1200"/>
                        </a:spcBef>
                        <a:spcAft>
                          <a:spcPts val="0"/>
                        </a:spcAft>
                        <a:buNone/>
                      </a:pPr>
                      <a:r>
                        <a:rPr lang="en" sz="800" b="1">
                          <a:latin typeface="Raleway"/>
                          <a:ea typeface="Raleway"/>
                          <a:cs typeface="Raleway"/>
                          <a:sym typeface="Raleway"/>
                        </a:rPr>
                        <a:t>“Why The Divisions?”</a:t>
                      </a:r>
                      <a:endParaRPr sz="800" b="1">
                        <a:latin typeface="Raleway"/>
                        <a:ea typeface="Raleway"/>
                        <a:cs typeface="Raleway"/>
                        <a:sym typeface="Raleway"/>
                      </a:endParaRPr>
                    </a:p>
                    <a:p>
                      <a:pPr marL="27432" lvl="0" indent="0" algn="ctr" rtl="0">
                        <a:lnSpc>
                          <a:spcPct val="115000"/>
                        </a:lnSpc>
                        <a:spcBef>
                          <a:spcPts val="1200"/>
                        </a:spcBef>
                        <a:spcAft>
                          <a:spcPts val="1200"/>
                        </a:spcAft>
                        <a:buNone/>
                      </a:pPr>
                      <a:r>
                        <a:rPr lang="en" sz="800">
                          <a:latin typeface="Raleway"/>
                          <a:ea typeface="Raleway"/>
                          <a:cs typeface="Raleway"/>
                          <a:sym typeface="Raleway"/>
                        </a:rPr>
                        <a:t> </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0"/>
                        </a:spcAft>
                        <a:buNone/>
                      </a:pPr>
                      <a:r>
                        <a:rPr lang="en" sz="800">
                          <a:latin typeface="Raleway"/>
                          <a:ea typeface="Raleway"/>
                          <a:cs typeface="Raleway"/>
                          <a:sym typeface="Raleway"/>
                        </a:rPr>
                        <a:t>We have everything in Christ – Sanctified, Endowed, and sustained.</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1200"/>
                        </a:spcAft>
                        <a:buNone/>
                      </a:pPr>
                      <a:r>
                        <a:rPr lang="en" sz="800">
                          <a:latin typeface="Raleway"/>
                          <a:ea typeface="Raleway"/>
                          <a:cs typeface="Raleway"/>
                          <a:sym typeface="Raleway"/>
                        </a:rPr>
                        <a:t>Focus on Jesus: Don’t be divided!</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0"/>
                        </a:spcAft>
                        <a:buNone/>
                      </a:pPr>
                      <a:r>
                        <a:rPr lang="en" sz="800">
                          <a:latin typeface="Raleway"/>
                          <a:ea typeface="Raleway"/>
                          <a:cs typeface="Raleway"/>
                          <a:sym typeface="Raleway"/>
                        </a:rPr>
                        <a:t>1:1-3 – Greetings</a:t>
                      </a:r>
                      <a:endParaRPr sz="800">
                        <a:latin typeface="Raleway"/>
                        <a:ea typeface="Raleway"/>
                        <a:cs typeface="Raleway"/>
                        <a:sym typeface="Raleway"/>
                      </a:endParaRPr>
                    </a:p>
                    <a:p>
                      <a:pPr marL="27432" lvl="0" indent="0" algn="l" rtl="0">
                        <a:lnSpc>
                          <a:spcPct val="115000"/>
                        </a:lnSpc>
                        <a:spcBef>
                          <a:spcPts val="1200"/>
                        </a:spcBef>
                        <a:spcAft>
                          <a:spcPts val="0"/>
                        </a:spcAft>
                        <a:buNone/>
                      </a:pPr>
                      <a:r>
                        <a:rPr lang="en" sz="800">
                          <a:latin typeface="Raleway"/>
                          <a:ea typeface="Raleway"/>
                          <a:cs typeface="Raleway"/>
                          <a:sym typeface="Raleway"/>
                        </a:rPr>
                        <a:t>1:4-9 – Sanctified, Endowed, and Sustained by Jesus</a:t>
                      </a:r>
                      <a:endParaRPr sz="800">
                        <a:latin typeface="Raleway"/>
                        <a:ea typeface="Raleway"/>
                        <a:cs typeface="Raleway"/>
                        <a:sym typeface="Raleway"/>
                      </a:endParaRPr>
                    </a:p>
                    <a:p>
                      <a:pPr marL="27432" lvl="0" indent="0" algn="l" rtl="0">
                        <a:lnSpc>
                          <a:spcPct val="115000"/>
                        </a:lnSpc>
                        <a:spcBef>
                          <a:spcPts val="1200"/>
                        </a:spcBef>
                        <a:spcAft>
                          <a:spcPts val="0"/>
                        </a:spcAft>
                        <a:buNone/>
                      </a:pPr>
                      <a:r>
                        <a:rPr lang="en" sz="800">
                          <a:latin typeface="Raleway"/>
                          <a:ea typeface="Raleway"/>
                          <a:cs typeface="Raleway"/>
                          <a:sym typeface="Raleway"/>
                        </a:rPr>
                        <a:t>1:10-17 – Problem of Division</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0"/>
                        </a:spcAft>
                        <a:buNone/>
                      </a:pPr>
                      <a:r>
                        <a:rPr lang="en" sz="800">
                          <a:latin typeface="Raleway"/>
                          <a:ea typeface="Raleway"/>
                          <a:cs typeface="Raleway"/>
                          <a:sym typeface="Raleway"/>
                        </a:rPr>
                        <a:t>Reports that Paul received from Chloe’s household indicates that there’s division in the Corinthian Church. Paul exhorts them to be united by focusing on Christ.</a:t>
                      </a:r>
                      <a:endParaRPr sz="800">
                        <a:latin typeface="Raleway"/>
                        <a:ea typeface="Raleway"/>
                        <a:cs typeface="Raleway"/>
                        <a:sym typeface="Raleway"/>
                      </a:endParaRPr>
                    </a:p>
                    <a:p>
                      <a:pPr marL="27432" lvl="0" indent="0" algn="l" rtl="0">
                        <a:lnSpc>
                          <a:spcPct val="115000"/>
                        </a:lnSpc>
                        <a:spcBef>
                          <a:spcPts val="1200"/>
                        </a:spcBef>
                        <a:spcAft>
                          <a:spcPts val="1200"/>
                        </a:spcAft>
                        <a:buNone/>
                      </a:pPr>
                      <a:r>
                        <a:rPr lang="en" sz="800">
                          <a:latin typeface="Raleway"/>
                          <a:ea typeface="Raleway"/>
                          <a:cs typeface="Raleway"/>
                          <a:sym typeface="Raleway"/>
                        </a:rPr>
                        <a:t> </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201450">
                <a:tc>
                  <a:txBody>
                    <a:bodyPr/>
                    <a:lstStyle/>
                    <a:p>
                      <a:pPr marL="27432" lvl="0" indent="0" algn="ctr" rtl="0">
                        <a:lnSpc>
                          <a:spcPct val="115000"/>
                        </a:lnSpc>
                        <a:spcBef>
                          <a:spcPts val="1200"/>
                        </a:spcBef>
                        <a:spcAft>
                          <a:spcPts val="0"/>
                        </a:spcAft>
                        <a:buNone/>
                      </a:pPr>
                      <a:r>
                        <a:rPr lang="en" sz="800" b="1">
                          <a:latin typeface="Raleway"/>
                          <a:ea typeface="Raleway"/>
                          <a:cs typeface="Raleway"/>
                          <a:sym typeface="Raleway"/>
                        </a:rPr>
                        <a:t>1:18-2:5</a:t>
                      </a:r>
                      <a:endParaRPr sz="800" b="1">
                        <a:latin typeface="Raleway"/>
                        <a:ea typeface="Raleway"/>
                        <a:cs typeface="Raleway"/>
                        <a:sym typeface="Raleway"/>
                      </a:endParaRPr>
                    </a:p>
                    <a:p>
                      <a:pPr marL="27432" lvl="0" indent="0" algn="ctr" rtl="0">
                        <a:lnSpc>
                          <a:spcPct val="115000"/>
                        </a:lnSpc>
                        <a:spcBef>
                          <a:spcPts val="1200"/>
                        </a:spcBef>
                        <a:spcAft>
                          <a:spcPts val="0"/>
                        </a:spcAft>
                        <a:buNone/>
                      </a:pPr>
                      <a:r>
                        <a:rPr lang="en" sz="800" b="1">
                          <a:latin typeface="Raleway"/>
                          <a:ea typeface="Raleway"/>
                          <a:cs typeface="Raleway"/>
                          <a:sym typeface="Raleway"/>
                        </a:rPr>
                        <a:t>“The Message Of The Cross”</a:t>
                      </a:r>
                      <a:endParaRPr sz="800" b="1">
                        <a:latin typeface="Raleway"/>
                        <a:ea typeface="Raleway"/>
                        <a:cs typeface="Raleway"/>
                        <a:sym typeface="Raleway"/>
                      </a:endParaRPr>
                    </a:p>
                    <a:p>
                      <a:pPr marL="27432" lvl="0" indent="0" algn="ctr" rtl="0">
                        <a:lnSpc>
                          <a:spcPct val="115000"/>
                        </a:lnSpc>
                        <a:spcBef>
                          <a:spcPts val="1200"/>
                        </a:spcBef>
                        <a:spcAft>
                          <a:spcPts val="1200"/>
                        </a:spcAft>
                        <a:buNone/>
                      </a:pPr>
                      <a:r>
                        <a:rPr lang="en" sz="800">
                          <a:latin typeface="Raleway"/>
                          <a:ea typeface="Raleway"/>
                          <a:cs typeface="Raleway"/>
                          <a:sym typeface="Raleway"/>
                        </a:rPr>
                        <a:t> </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1200"/>
                        </a:spcAft>
                        <a:buNone/>
                      </a:pPr>
                      <a:r>
                        <a:rPr lang="en" sz="800">
                          <a:latin typeface="Raleway"/>
                          <a:ea typeface="Raleway"/>
                          <a:cs typeface="Raleway"/>
                          <a:sym typeface="Raleway"/>
                        </a:rPr>
                        <a:t>God uses the unimpressive message of the crucified Jesus to save unimpressive people</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1200"/>
                        </a:spcAft>
                        <a:buNone/>
                      </a:pPr>
                      <a:r>
                        <a:rPr lang="en" sz="800">
                          <a:latin typeface="Raleway"/>
                          <a:ea typeface="Raleway"/>
                          <a:cs typeface="Raleway"/>
                          <a:sym typeface="Raleway"/>
                        </a:rPr>
                        <a:t>Boast in Jesus!</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0"/>
                        </a:spcAft>
                        <a:buNone/>
                      </a:pPr>
                      <a:r>
                        <a:rPr lang="en" sz="800">
                          <a:latin typeface="Raleway"/>
                          <a:ea typeface="Raleway"/>
                          <a:cs typeface="Raleway"/>
                          <a:sym typeface="Raleway"/>
                        </a:rPr>
                        <a:t>1:18-25 – God’s foolishness in the message of the Cross</a:t>
                      </a:r>
                      <a:endParaRPr sz="800">
                        <a:latin typeface="Raleway"/>
                        <a:ea typeface="Raleway"/>
                        <a:cs typeface="Raleway"/>
                        <a:sym typeface="Raleway"/>
                      </a:endParaRPr>
                    </a:p>
                    <a:p>
                      <a:pPr marL="27432" lvl="0" indent="0" algn="l" rtl="0">
                        <a:lnSpc>
                          <a:spcPct val="115000"/>
                        </a:lnSpc>
                        <a:spcBef>
                          <a:spcPts val="1200"/>
                        </a:spcBef>
                        <a:spcAft>
                          <a:spcPts val="0"/>
                        </a:spcAft>
                        <a:buNone/>
                      </a:pPr>
                      <a:r>
                        <a:rPr lang="en" sz="800">
                          <a:latin typeface="Raleway"/>
                          <a:ea typeface="Raleway"/>
                          <a:cs typeface="Raleway"/>
                          <a:sym typeface="Raleway"/>
                        </a:rPr>
                        <a:t>1:26-31 – God’s foolishness in choosing the Corinthian believers</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1200"/>
                        </a:spcAft>
                        <a:buNone/>
                      </a:pPr>
                      <a:r>
                        <a:rPr lang="en" sz="800">
                          <a:latin typeface="Raleway"/>
                          <a:ea typeface="Raleway"/>
                          <a:cs typeface="Raleway"/>
                          <a:sym typeface="Raleway"/>
                        </a:rPr>
                        <a:t>Corinthians divided because they were each boasting in the impressive leaders they followed (clever words/philosophy, miraculous signs)</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066550">
                <a:tc>
                  <a:txBody>
                    <a:bodyPr/>
                    <a:lstStyle/>
                    <a:p>
                      <a:pPr marL="27432" lvl="0" indent="0" algn="ctr" rtl="0">
                        <a:lnSpc>
                          <a:spcPct val="115000"/>
                        </a:lnSpc>
                        <a:spcBef>
                          <a:spcPts val="1200"/>
                        </a:spcBef>
                        <a:spcAft>
                          <a:spcPts val="0"/>
                        </a:spcAft>
                        <a:buNone/>
                      </a:pPr>
                      <a:r>
                        <a:rPr lang="en" sz="800" b="1">
                          <a:latin typeface="Raleway"/>
                          <a:ea typeface="Raleway"/>
                          <a:cs typeface="Raleway"/>
                          <a:sym typeface="Raleway"/>
                        </a:rPr>
                        <a:t>2:1-16</a:t>
                      </a:r>
                      <a:endParaRPr sz="800" b="1">
                        <a:latin typeface="Raleway"/>
                        <a:ea typeface="Raleway"/>
                        <a:cs typeface="Raleway"/>
                        <a:sym typeface="Raleway"/>
                      </a:endParaRPr>
                    </a:p>
                    <a:p>
                      <a:pPr marL="27432" lvl="0" indent="0" algn="ctr" rtl="0">
                        <a:lnSpc>
                          <a:spcPct val="115000"/>
                        </a:lnSpc>
                        <a:spcBef>
                          <a:spcPts val="1200"/>
                        </a:spcBef>
                        <a:spcAft>
                          <a:spcPts val="0"/>
                        </a:spcAft>
                        <a:buNone/>
                      </a:pPr>
                      <a:r>
                        <a:rPr lang="en" sz="800" b="1">
                          <a:latin typeface="Raleway"/>
                          <a:ea typeface="Raleway"/>
                          <a:cs typeface="Raleway"/>
                          <a:sym typeface="Raleway"/>
                        </a:rPr>
                        <a:t>“True Wisdom”</a:t>
                      </a:r>
                      <a:endParaRPr sz="800" b="1">
                        <a:latin typeface="Raleway"/>
                        <a:ea typeface="Raleway"/>
                        <a:cs typeface="Raleway"/>
                        <a:sym typeface="Raleway"/>
                      </a:endParaRPr>
                    </a:p>
                    <a:p>
                      <a:pPr marL="27432" lvl="0" indent="0" algn="ctr" rtl="0">
                        <a:lnSpc>
                          <a:spcPct val="115000"/>
                        </a:lnSpc>
                        <a:spcBef>
                          <a:spcPts val="1200"/>
                        </a:spcBef>
                        <a:spcAft>
                          <a:spcPts val="1200"/>
                        </a:spcAft>
                        <a:buNone/>
                      </a:pPr>
                      <a:r>
                        <a:rPr lang="en" sz="800">
                          <a:latin typeface="Raleway"/>
                          <a:ea typeface="Raleway"/>
                          <a:cs typeface="Raleway"/>
                          <a:sym typeface="Raleway"/>
                        </a:rPr>
                        <a:t> </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0"/>
                        </a:spcAft>
                        <a:buNone/>
                      </a:pPr>
                      <a:r>
                        <a:rPr lang="en" sz="800">
                          <a:latin typeface="Raleway"/>
                          <a:ea typeface="Raleway"/>
                          <a:cs typeface="Raleway"/>
                          <a:sym typeface="Raleway"/>
                        </a:rPr>
                        <a:t>True wisdom is revealed in the Gospel, by the Holy Spirit through the Word of God</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0"/>
                        </a:spcAft>
                        <a:buNone/>
                      </a:pPr>
                      <a:r>
                        <a:rPr lang="en" sz="800">
                          <a:latin typeface="Raleway"/>
                          <a:ea typeface="Raleway"/>
                          <a:cs typeface="Raleway"/>
                          <a:sym typeface="Raleway"/>
                        </a:rPr>
                        <a:t>Receive the wisdom of the Gospel</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0"/>
                        </a:spcAft>
                        <a:buNone/>
                      </a:pPr>
                      <a:r>
                        <a:rPr lang="en" sz="800">
                          <a:latin typeface="Raleway"/>
                          <a:ea typeface="Raleway"/>
                          <a:cs typeface="Raleway"/>
                          <a:sym typeface="Raleway"/>
                        </a:rPr>
                        <a:t>2:6-9 – The Wisdom of God revealed in the Gospel</a:t>
                      </a:r>
                      <a:endParaRPr sz="800">
                        <a:latin typeface="Raleway"/>
                        <a:ea typeface="Raleway"/>
                        <a:cs typeface="Raleway"/>
                        <a:sym typeface="Raleway"/>
                      </a:endParaRPr>
                    </a:p>
                    <a:p>
                      <a:pPr marL="27432" lvl="0" indent="0" algn="l" rtl="0">
                        <a:lnSpc>
                          <a:spcPct val="115000"/>
                        </a:lnSpc>
                        <a:spcBef>
                          <a:spcPts val="1200"/>
                        </a:spcBef>
                        <a:spcAft>
                          <a:spcPts val="0"/>
                        </a:spcAft>
                        <a:buNone/>
                      </a:pPr>
                      <a:r>
                        <a:rPr lang="en" sz="800">
                          <a:latin typeface="Raleway"/>
                          <a:ea typeface="Raleway"/>
                          <a:cs typeface="Raleway"/>
                          <a:sym typeface="Raleway"/>
                        </a:rPr>
                        <a:t>2:10-16 – The Wisdom of God revealed in the Gospel by the Spirit through the Word</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7432" lvl="0" indent="0" algn="l" rtl="0">
                        <a:lnSpc>
                          <a:spcPct val="115000"/>
                        </a:lnSpc>
                        <a:spcBef>
                          <a:spcPts val="1200"/>
                        </a:spcBef>
                        <a:spcAft>
                          <a:spcPts val="1200"/>
                        </a:spcAft>
                        <a:buNone/>
                      </a:pPr>
                      <a:r>
                        <a:rPr lang="en" sz="800">
                          <a:latin typeface="Raleway"/>
                          <a:ea typeface="Raleway"/>
                          <a:cs typeface="Raleway"/>
                          <a:sym typeface="Raleway"/>
                        </a:rPr>
                        <a:t>Paul goes on to speak of a wisdom among those who are mature – True wisdom revealed in the Gospel.</a:t>
                      </a:r>
                      <a:endParaRPr sz="800">
                        <a:latin typeface="Raleway"/>
                        <a:ea typeface="Raleway"/>
                        <a:cs typeface="Raleway"/>
                        <a:sym typeface="Raleway"/>
                      </a:endParaRPr>
                    </a:p>
                  </a:txBody>
                  <a:tcPr marL="68575" marR="68575" marT="91425" marB="0">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graphicFrame>
        <p:nvGraphicFramePr>
          <p:cNvPr id="96" name="Google Shape;96;p17"/>
          <p:cNvGraphicFramePr/>
          <p:nvPr/>
        </p:nvGraphicFramePr>
        <p:xfrm>
          <a:off x="232350" y="245775"/>
          <a:ext cx="3000000" cy="3000000"/>
        </p:xfrm>
        <a:graphic>
          <a:graphicData uri="http://schemas.openxmlformats.org/drawingml/2006/table">
            <a:tbl>
              <a:tblPr>
                <a:noFill/>
                <a:tableStyleId>{25255469-1B26-48E2-B6C1-BDA1C7AD8737}</a:tableStyleId>
              </a:tblPr>
              <a:tblGrid>
                <a:gridCol w="1388425">
                  <a:extLst>
                    <a:ext uri="{9D8B030D-6E8A-4147-A177-3AD203B41FA5}">
                      <a16:colId xmlns:a16="http://schemas.microsoft.com/office/drawing/2014/main" val="20000"/>
                    </a:ext>
                  </a:extLst>
                </a:gridCol>
                <a:gridCol w="1450325">
                  <a:extLst>
                    <a:ext uri="{9D8B030D-6E8A-4147-A177-3AD203B41FA5}">
                      <a16:colId xmlns:a16="http://schemas.microsoft.com/office/drawing/2014/main" val="20001"/>
                    </a:ext>
                  </a:extLst>
                </a:gridCol>
                <a:gridCol w="1185025">
                  <a:extLst>
                    <a:ext uri="{9D8B030D-6E8A-4147-A177-3AD203B41FA5}">
                      <a16:colId xmlns:a16="http://schemas.microsoft.com/office/drawing/2014/main" val="20002"/>
                    </a:ext>
                  </a:extLst>
                </a:gridCol>
                <a:gridCol w="2034000">
                  <a:extLst>
                    <a:ext uri="{9D8B030D-6E8A-4147-A177-3AD203B41FA5}">
                      <a16:colId xmlns:a16="http://schemas.microsoft.com/office/drawing/2014/main" val="20003"/>
                    </a:ext>
                  </a:extLst>
                </a:gridCol>
                <a:gridCol w="2423100">
                  <a:extLst>
                    <a:ext uri="{9D8B030D-6E8A-4147-A177-3AD203B41FA5}">
                      <a16:colId xmlns:a16="http://schemas.microsoft.com/office/drawing/2014/main" val="20004"/>
                    </a:ext>
                  </a:extLst>
                </a:gridCol>
              </a:tblGrid>
              <a:tr h="319250">
                <a:tc>
                  <a:txBody>
                    <a:bodyPr/>
                    <a:lstStyle/>
                    <a:p>
                      <a:pPr marL="0" lvl="0" indent="0" algn="ctr" rtl="0">
                        <a:lnSpc>
                          <a:spcPct val="115000"/>
                        </a:lnSpc>
                        <a:spcBef>
                          <a:spcPts val="1200"/>
                        </a:spcBef>
                        <a:spcAft>
                          <a:spcPts val="1200"/>
                        </a:spcAft>
                        <a:buNone/>
                      </a:pPr>
                      <a:r>
                        <a:rPr lang="en" sz="800" b="1">
                          <a:latin typeface="Raleway"/>
                          <a:ea typeface="Raleway"/>
                          <a:cs typeface="Raleway"/>
                          <a:sym typeface="Raleway"/>
                        </a:rPr>
                        <a:t> </a:t>
                      </a:r>
                      <a:endParaRPr sz="800" b="1">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1200"/>
                        </a:spcBef>
                        <a:spcAft>
                          <a:spcPts val="1200"/>
                        </a:spcAft>
                        <a:buNone/>
                      </a:pPr>
                      <a:r>
                        <a:rPr lang="en" sz="800" b="1">
                          <a:latin typeface="Raleway"/>
                          <a:ea typeface="Raleway"/>
                          <a:cs typeface="Raleway"/>
                          <a:sym typeface="Raleway"/>
                        </a:rPr>
                        <a:t>Main point</a:t>
                      </a:r>
                      <a:endParaRPr sz="800" b="1">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ctr" rtl="0">
                        <a:lnSpc>
                          <a:spcPct val="115000"/>
                        </a:lnSpc>
                        <a:spcBef>
                          <a:spcPts val="1200"/>
                        </a:spcBef>
                        <a:spcAft>
                          <a:spcPts val="1200"/>
                        </a:spcAft>
                        <a:buNone/>
                      </a:pPr>
                      <a:r>
                        <a:rPr lang="en" sz="800" b="1">
                          <a:latin typeface="Raleway"/>
                          <a:ea typeface="Raleway"/>
                          <a:cs typeface="Raleway"/>
                          <a:sym typeface="Raleway"/>
                        </a:rPr>
                        <a:t>Purpose</a:t>
                      </a:r>
                      <a:endParaRPr sz="800" b="1">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558800" lvl="0" indent="-546100" algn="ctr" rtl="0">
                        <a:lnSpc>
                          <a:spcPct val="115000"/>
                        </a:lnSpc>
                        <a:spcBef>
                          <a:spcPts val="1200"/>
                        </a:spcBef>
                        <a:spcAft>
                          <a:spcPts val="1200"/>
                        </a:spcAft>
                        <a:buNone/>
                      </a:pPr>
                      <a:r>
                        <a:rPr lang="en" sz="800" b="1">
                          <a:latin typeface="Raleway"/>
                          <a:ea typeface="Raleway"/>
                          <a:cs typeface="Raleway"/>
                          <a:sym typeface="Raleway"/>
                        </a:rPr>
                        <a:t>Structure</a:t>
                      </a:r>
                      <a:endParaRPr sz="800" b="1">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5400" lvl="0" indent="0" algn="ctr" rtl="0">
                        <a:lnSpc>
                          <a:spcPct val="115000"/>
                        </a:lnSpc>
                        <a:spcBef>
                          <a:spcPts val="1200"/>
                        </a:spcBef>
                        <a:spcAft>
                          <a:spcPts val="1200"/>
                        </a:spcAft>
                        <a:buNone/>
                      </a:pPr>
                      <a:r>
                        <a:rPr lang="en" sz="800" b="1">
                          <a:latin typeface="Raleway"/>
                          <a:ea typeface="Raleway"/>
                          <a:cs typeface="Raleway"/>
                          <a:sym typeface="Raleway"/>
                        </a:rPr>
                        <a:t>Context</a:t>
                      </a:r>
                      <a:endParaRPr sz="800" b="1">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1462200">
                <a:tc>
                  <a:txBody>
                    <a:bodyPr/>
                    <a:lstStyle/>
                    <a:p>
                      <a:pPr marL="0" lvl="0" indent="0" algn="ctr" rtl="0">
                        <a:lnSpc>
                          <a:spcPct val="115000"/>
                        </a:lnSpc>
                        <a:spcBef>
                          <a:spcPts val="1200"/>
                        </a:spcBef>
                        <a:spcAft>
                          <a:spcPts val="0"/>
                        </a:spcAft>
                        <a:buNone/>
                      </a:pPr>
                      <a:r>
                        <a:rPr lang="en" sz="800" b="1">
                          <a:latin typeface="Raleway"/>
                          <a:ea typeface="Raleway"/>
                          <a:cs typeface="Raleway"/>
                          <a:sym typeface="Raleway"/>
                        </a:rPr>
                        <a:t>3:1-17</a:t>
                      </a:r>
                      <a:endParaRPr sz="800" b="1">
                        <a:latin typeface="Raleway"/>
                        <a:ea typeface="Raleway"/>
                        <a:cs typeface="Raleway"/>
                        <a:sym typeface="Raleway"/>
                      </a:endParaRPr>
                    </a:p>
                    <a:p>
                      <a:pPr marL="0" lvl="0" indent="0" algn="ctr" rtl="0">
                        <a:lnSpc>
                          <a:spcPct val="115000"/>
                        </a:lnSpc>
                        <a:spcBef>
                          <a:spcPts val="1200"/>
                        </a:spcBef>
                        <a:spcAft>
                          <a:spcPts val="0"/>
                        </a:spcAft>
                        <a:buNone/>
                      </a:pPr>
                      <a:r>
                        <a:rPr lang="en" sz="800" b="1">
                          <a:latin typeface="Raleway"/>
                          <a:ea typeface="Raleway"/>
                          <a:cs typeface="Raleway"/>
                          <a:sym typeface="Raleway"/>
                        </a:rPr>
                        <a:t>“No Other Foundation”</a:t>
                      </a:r>
                      <a:endParaRPr sz="800" b="1">
                        <a:latin typeface="Raleway"/>
                        <a:ea typeface="Raleway"/>
                        <a:cs typeface="Raleway"/>
                        <a:sym typeface="Raleway"/>
                      </a:endParaRPr>
                    </a:p>
                    <a:p>
                      <a:pPr marL="0" lvl="0" indent="0" algn="ctr" rtl="0">
                        <a:lnSpc>
                          <a:spcPct val="115000"/>
                        </a:lnSpc>
                        <a:spcBef>
                          <a:spcPts val="1200"/>
                        </a:spcBef>
                        <a:spcAft>
                          <a:spcPts val="1200"/>
                        </a:spcAft>
                        <a:buNone/>
                      </a:pPr>
                      <a:r>
                        <a:rPr lang="en" sz="800">
                          <a:latin typeface="Raleway"/>
                          <a:ea typeface="Raleway"/>
                          <a:cs typeface="Raleway"/>
                          <a:sym typeface="Raleway"/>
                        </a:rPr>
                        <a:t> </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en" sz="800">
                          <a:latin typeface="Raleway"/>
                          <a:ea typeface="Raleway"/>
                          <a:cs typeface="Raleway"/>
                          <a:sym typeface="Raleway"/>
                        </a:rPr>
                        <a:t>ONLY God grows / builds us on Jesus, who is the only foundation. “Super-Builders” are not anything –  and if they think they are something [better], then even they will be judged</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en" sz="800">
                          <a:latin typeface="Raleway"/>
                          <a:ea typeface="Raleway"/>
                          <a:cs typeface="Raleway"/>
                          <a:sym typeface="Raleway"/>
                        </a:rPr>
                        <a:t>Don’t trust in “Super” builders (i.e. Super-leaders) – Giving in to jealousy and strife</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0"/>
                        </a:spcAft>
                        <a:buNone/>
                      </a:pPr>
                      <a:r>
                        <a:rPr lang="en" sz="800">
                          <a:latin typeface="Raleway"/>
                          <a:ea typeface="Raleway"/>
                          <a:cs typeface="Raleway"/>
                          <a:sym typeface="Raleway"/>
                        </a:rPr>
                        <a:t>3:1-4 – Grow up: Don’t be infants!</a:t>
                      </a:r>
                      <a:endParaRPr sz="800">
                        <a:latin typeface="Raleway"/>
                        <a:ea typeface="Raleway"/>
                        <a:cs typeface="Raleway"/>
                        <a:sym typeface="Raleway"/>
                      </a:endParaRPr>
                    </a:p>
                    <a:p>
                      <a:pPr marL="0" lvl="0" indent="0" algn="l" rtl="0">
                        <a:lnSpc>
                          <a:spcPct val="115000"/>
                        </a:lnSpc>
                        <a:spcBef>
                          <a:spcPts val="1200"/>
                        </a:spcBef>
                        <a:spcAft>
                          <a:spcPts val="0"/>
                        </a:spcAft>
                        <a:buNone/>
                      </a:pPr>
                      <a:r>
                        <a:rPr lang="en" sz="800">
                          <a:latin typeface="Raleway"/>
                          <a:ea typeface="Raleway"/>
                          <a:cs typeface="Raleway"/>
                          <a:sym typeface="Raleway"/>
                        </a:rPr>
                        <a:t>3:5-8 – We’re servants: God causes the growth</a:t>
                      </a:r>
                      <a:endParaRPr sz="800">
                        <a:latin typeface="Raleway"/>
                        <a:ea typeface="Raleway"/>
                        <a:cs typeface="Raleway"/>
                        <a:sym typeface="Raleway"/>
                      </a:endParaRPr>
                    </a:p>
                    <a:p>
                      <a:pPr marL="0" lvl="0" indent="0" algn="l" rtl="0">
                        <a:lnSpc>
                          <a:spcPct val="115000"/>
                        </a:lnSpc>
                        <a:spcBef>
                          <a:spcPts val="1200"/>
                        </a:spcBef>
                        <a:spcAft>
                          <a:spcPts val="0"/>
                        </a:spcAft>
                        <a:buNone/>
                      </a:pPr>
                      <a:r>
                        <a:rPr lang="en" sz="800">
                          <a:latin typeface="Raleway"/>
                          <a:ea typeface="Raleway"/>
                          <a:cs typeface="Raleway"/>
                          <a:sym typeface="Raleway"/>
                        </a:rPr>
                        <a:t>3:9-17 – Be careful how you build!</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5400" lvl="0" indent="0" algn="l" rtl="0">
                        <a:lnSpc>
                          <a:spcPct val="115000"/>
                        </a:lnSpc>
                        <a:spcBef>
                          <a:spcPts val="1200"/>
                        </a:spcBef>
                        <a:spcAft>
                          <a:spcPts val="1200"/>
                        </a:spcAft>
                        <a:buNone/>
                      </a:pPr>
                      <a:r>
                        <a:rPr lang="en" sz="800">
                          <a:latin typeface="Raleway"/>
                          <a:ea typeface="Raleway"/>
                          <a:cs typeface="Raleway"/>
                          <a:sym typeface="Raleway"/>
                        </a:rPr>
                        <a:t>There are (hypothetically) leaders who are building a “I’m better than you” kind of church fuelling “jealousy and strife”</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1300675">
                <a:tc>
                  <a:txBody>
                    <a:bodyPr/>
                    <a:lstStyle/>
                    <a:p>
                      <a:pPr marL="0" lvl="0" indent="0" algn="ctr" rtl="0">
                        <a:lnSpc>
                          <a:spcPct val="115000"/>
                        </a:lnSpc>
                        <a:spcBef>
                          <a:spcPts val="1200"/>
                        </a:spcBef>
                        <a:spcAft>
                          <a:spcPts val="0"/>
                        </a:spcAft>
                        <a:buNone/>
                      </a:pPr>
                      <a:r>
                        <a:rPr lang="en" sz="800" b="1">
                          <a:latin typeface="Raleway"/>
                          <a:ea typeface="Raleway"/>
                          <a:cs typeface="Raleway"/>
                          <a:sym typeface="Raleway"/>
                        </a:rPr>
                        <a:t>3:18-4:5</a:t>
                      </a:r>
                      <a:endParaRPr sz="800" b="1">
                        <a:latin typeface="Raleway"/>
                        <a:ea typeface="Raleway"/>
                        <a:cs typeface="Raleway"/>
                        <a:sym typeface="Raleway"/>
                      </a:endParaRPr>
                    </a:p>
                    <a:p>
                      <a:pPr marL="0" lvl="0" indent="0" algn="ctr" rtl="0">
                        <a:lnSpc>
                          <a:spcPct val="115000"/>
                        </a:lnSpc>
                        <a:spcBef>
                          <a:spcPts val="1200"/>
                        </a:spcBef>
                        <a:spcAft>
                          <a:spcPts val="0"/>
                        </a:spcAft>
                        <a:buNone/>
                      </a:pPr>
                      <a:r>
                        <a:rPr lang="en" sz="800" b="1">
                          <a:latin typeface="Raleway"/>
                          <a:ea typeface="Raleway"/>
                          <a:cs typeface="Raleway"/>
                          <a:sym typeface="Raleway"/>
                        </a:rPr>
                        <a:t>“Wisdom And Folly”</a:t>
                      </a:r>
                      <a:endParaRPr sz="800" b="1">
                        <a:latin typeface="Raleway"/>
                        <a:ea typeface="Raleway"/>
                        <a:cs typeface="Raleway"/>
                        <a:sym typeface="Raleway"/>
                      </a:endParaRPr>
                    </a:p>
                    <a:p>
                      <a:pPr marL="0" lvl="0" indent="0" algn="ctr" rtl="0">
                        <a:lnSpc>
                          <a:spcPct val="115000"/>
                        </a:lnSpc>
                        <a:spcBef>
                          <a:spcPts val="1200"/>
                        </a:spcBef>
                        <a:spcAft>
                          <a:spcPts val="1200"/>
                        </a:spcAft>
                        <a:buNone/>
                      </a:pPr>
                      <a:r>
                        <a:rPr lang="en" sz="800">
                          <a:latin typeface="Raleway"/>
                          <a:ea typeface="Raleway"/>
                          <a:cs typeface="Raleway"/>
                          <a:sym typeface="Raleway"/>
                        </a:rPr>
                        <a:t> </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en" sz="800">
                          <a:latin typeface="Raleway"/>
                          <a:ea typeface="Raleway"/>
                          <a:cs typeface="Raleway"/>
                          <a:sym typeface="Raleway"/>
                        </a:rPr>
                        <a:t>God ultimately judges human leaders on the basis of faithfulness not futile/irrelevant worldly standards</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0"/>
                        </a:spcAft>
                        <a:buNone/>
                      </a:pPr>
                      <a:r>
                        <a:rPr lang="en" sz="800">
                          <a:latin typeface="Raleway"/>
                          <a:ea typeface="Raleway"/>
                          <a:cs typeface="Raleway"/>
                          <a:sym typeface="Raleway"/>
                        </a:rPr>
                        <a:t>Don’t judge human leaders on the basis of futile/irrelevant worldly standards</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457200" lvl="0" indent="-457200" algn="l" rtl="0">
                        <a:lnSpc>
                          <a:spcPct val="115000"/>
                        </a:lnSpc>
                        <a:spcBef>
                          <a:spcPts val="0"/>
                        </a:spcBef>
                        <a:spcAft>
                          <a:spcPts val="0"/>
                        </a:spcAft>
                        <a:buNone/>
                      </a:pPr>
                      <a:r>
                        <a:rPr lang="en" sz="800">
                          <a:latin typeface="Raleway"/>
                          <a:ea typeface="Raleway"/>
                          <a:cs typeface="Raleway"/>
                          <a:sym typeface="Raleway"/>
                        </a:rPr>
                        <a:t>3:18-23 – Don’t boast in / highly regard human leaders on the basis of ‘impressive’ worldly wisdom.</a:t>
                      </a:r>
                      <a:endParaRPr sz="800">
                        <a:latin typeface="Raleway"/>
                        <a:ea typeface="Raleway"/>
                        <a:cs typeface="Raleway"/>
                        <a:sym typeface="Raleway"/>
                      </a:endParaRPr>
                    </a:p>
                    <a:p>
                      <a:pPr marL="457200" lvl="0" indent="-457200" algn="l" rtl="0">
                        <a:lnSpc>
                          <a:spcPct val="115000"/>
                        </a:lnSpc>
                        <a:spcBef>
                          <a:spcPts val="0"/>
                        </a:spcBef>
                        <a:spcAft>
                          <a:spcPts val="0"/>
                        </a:spcAft>
                        <a:buNone/>
                      </a:pPr>
                      <a:r>
                        <a:rPr lang="en" sz="800">
                          <a:latin typeface="Raleway"/>
                          <a:ea typeface="Raleway"/>
                          <a:cs typeface="Raleway"/>
                          <a:sym typeface="Raleway"/>
                        </a:rPr>
                        <a:t>4:1-5 – Regard human leaders as servants who God ultimately judges on the basis of faithfulness.</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5400" lvl="0" indent="0" algn="l" rtl="0">
                        <a:lnSpc>
                          <a:spcPct val="115000"/>
                        </a:lnSpc>
                        <a:spcBef>
                          <a:spcPts val="1200"/>
                        </a:spcBef>
                        <a:spcAft>
                          <a:spcPts val="1200"/>
                        </a:spcAft>
                        <a:buNone/>
                      </a:pPr>
                      <a:r>
                        <a:rPr lang="en" sz="800">
                          <a:latin typeface="Raleway"/>
                          <a:ea typeface="Raleway"/>
                          <a:cs typeface="Raleway"/>
                          <a:sym typeface="Raleway"/>
                        </a:rPr>
                        <a:t>Divided Church members who were picking leaders to follow for themselves, trusting in human wisdom. And in the process judging other leaders!</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1173825">
                <a:tc>
                  <a:txBody>
                    <a:bodyPr/>
                    <a:lstStyle/>
                    <a:p>
                      <a:pPr marL="0" lvl="0" indent="0" algn="ctr" rtl="0">
                        <a:lnSpc>
                          <a:spcPct val="115000"/>
                        </a:lnSpc>
                        <a:spcBef>
                          <a:spcPts val="1200"/>
                        </a:spcBef>
                        <a:spcAft>
                          <a:spcPts val="0"/>
                        </a:spcAft>
                        <a:buNone/>
                      </a:pPr>
                      <a:r>
                        <a:rPr lang="en" sz="800" b="1">
                          <a:latin typeface="Raleway"/>
                          <a:ea typeface="Raleway"/>
                          <a:cs typeface="Raleway"/>
                          <a:sym typeface="Raleway"/>
                        </a:rPr>
                        <a:t>4:6-21</a:t>
                      </a:r>
                      <a:endParaRPr sz="800" b="1">
                        <a:latin typeface="Raleway"/>
                        <a:ea typeface="Raleway"/>
                        <a:cs typeface="Raleway"/>
                        <a:sym typeface="Raleway"/>
                      </a:endParaRPr>
                    </a:p>
                    <a:p>
                      <a:pPr marL="0" lvl="0" indent="0" algn="ctr" rtl="0">
                        <a:lnSpc>
                          <a:spcPct val="115000"/>
                        </a:lnSpc>
                        <a:spcBef>
                          <a:spcPts val="1200"/>
                        </a:spcBef>
                        <a:spcAft>
                          <a:spcPts val="0"/>
                        </a:spcAft>
                        <a:buNone/>
                      </a:pPr>
                      <a:r>
                        <a:rPr lang="en" sz="800" b="1">
                          <a:latin typeface="Raleway"/>
                          <a:ea typeface="Raleway"/>
                          <a:cs typeface="Raleway"/>
                          <a:sym typeface="Raleway"/>
                        </a:rPr>
                        <a:t>“A Cure For Pride”</a:t>
                      </a:r>
                      <a:endParaRPr sz="800" b="1">
                        <a:latin typeface="Raleway"/>
                        <a:ea typeface="Raleway"/>
                        <a:cs typeface="Raleway"/>
                        <a:sym typeface="Raleway"/>
                      </a:endParaRPr>
                    </a:p>
                    <a:p>
                      <a:pPr marL="0" lvl="0" indent="0" algn="ctr" rtl="0">
                        <a:lnSpc>
                          <a:spcPct val="115000"/>
                        </a:lnSpc>
                        <a:spcBef>
                          <a:spcPts val="1200"/>
                        </a:spcBef>
                        <a:spcAft>
                          <a:spcPts val="1200"/>
                        </a:spcAft>
                        <a:buNone/>
                      </a:pPr>
                      <a:r>
                        <a:rPr lang="en" sz="800">
                          <a:latin typeface="Raleway"/>
                          <a:ea typeface="Raleway"/>
                          <a:cs typeface="Raleway"/>
                          <a:sym typeface="Raleway"/>
                        </a:rPr>
                        <a:t> </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en" sz="800">
                          <a:latin typeface="Raleway"/>
                          <a:ea typeface="Raleway"/>
                          <a:cs typeface="Raleway"/>
                          <a:sym typeface="Raleway"/>
                        </a:rPr>
                        <a:t>Paul and Apollos are fools for Jesus (dishonoured and seen as weak by the world)</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1200"/>
                        </a:spcAft>
                        <a:buNone/>
                      </a:pPr>
                      <a:r>
                        <a:rPr lang="en" sz="800">
                          <a:latin typeface="Raleway"/>
                          <a:ea typeface="Raleway"/>
                          <a:cs typeface="Raleway"/>
                          <a:sym typeface="Raleway"/>
                        </a:rPr>
                        <a:t>Imitate Paul</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0" lvl="0" indent="0" algn="l" rtl="0">
                        <a:lnSpc>
                          <a:spcPct val="115000"/>
                        </a:lnSpc>
                        <a:spcBef>
                          <a:spcPts val="1200"/>
                        </a:spcBef>
                        <a:spcAft>
                          <a:spcPts val="0"/>
                        </a:spcAft>
                        <a:buNone/>
                      </a:pPr>
                      <a:r>
                        <a:rPr lang="en" sz="800">
                          <a:latin typeface="Raleway"/>
                          <a:ea typeface="Raleway"/>
                          <a:cs typeface="Raleway"/>
                          <a:sym typeface="Raleway"/>
                        </a:rPr>
                        <a:t>4:6-7 – Don’t be arrogant!</a:t>
                      </a:r>
                      <a:endParaRPr sz="800">
                        <a:latin typeface="Raleway"/>
                        <a:ea typeface="Raleway"/>
                        <a:cs typeface="Raleway"/>
                        <a:sym typeface="Raleway"/>
                      </a:endParaRPr>
                    </a:p>
                    <a:p>
                      <a:pPr marL="0" lvl="0" indent="0" algn="l" rtl="0">
                        <a:lnSpc>
                          <a:spcPct val="115000"/>
                        </a:lnSpc>
                        <a:spcBef>
                          <a:spcPts val="1200"/>
                        </a:spcBef>
                        <a:spcAft>
                          <a:spcPts val="0"/>
                        </a:spcAft>
                        <a:buNone/>
                      </a:pPr>
                      <a:r>
                        <a:rPr lang="en" sz="800">
                          <a:latin typeface="Raleway"/>
                          <a:ea typeface="Raleway"/>
                          <a:cs typeface="Raleway"/>
                          <a:sym typeface="Raleway"/>
                        </a:rPr>
                        <a:t>4:8-13 – We are fools for Christ</a:t>
                      </a:r>
                      <a:endParaRPr sz="800">
                        <a:latin typeface="Raleway"/>
                        <a:ea typeface="Raleway"/>
                        <a:cs typeface="Raleway"/>
                        <a:sym typeface="Raleway"/>
                      </a:endParaRPr>
                    </a:p>
                    <a:p>
                      <a:pPr marL="0" lvl="0" indent="0" algn="l" rtl="0">
                        <a:lnSpc>
                          <a:spcPct val="115000"/>
                        </a:lnSpc>
                        <a:spcBef>
                          <a:spcPts val="1200"/>
                        </a:spcBef>
                        <a:spcAft>
                          <a:spcPts val="0"/>
                        </a:spcAft>
                        <a:buNone/>
                      </a:pPr>
                      <a:r>
                        <a:rPr lang="en" sz="800">
                          <a:latin typeface="Raleway"/>
                          <a:ea typeface="Raleway"/>
                          <a:cs typeface="Raleway"/>
                          <a:sym typeface="Raleway"/>
                        </a:rPr>
                        <a:t>4:14-21 – Be imitators of me in Christ</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tc>
                  <a:txBody>
                    <a:bodyPr/>
                    <a:lstStyle/>
                    <a:p>
                      <a:pPr marL="25400" lvl="0" indent="0" algn="l" rtl="0">
                        <a:lnSpc>
                          <a:spcPct val="115000"/>
                        </a:lnSpc>
                        <a:spcBef>
                          <a:spcPts val="1200"/>
                        </a:spcBef>
                        <a:spcAft>
                          <a:spcPts val="1200"/>
                        </a:spcAft>
                        <a:buNone/>
                      </a:pPr>
                      <a:r>
                        <a:rPr lang="en" sz="800">
                          <a:latin typeface="Raleway"/>
                          <a:ea typeface="Raleway"/>
                          <a:cs typeface="Raleway"/>
                          <a:sym typeface="Raleway"/>
                        </a:rPr>
                        <a:t>Corinthians were inflated with pride because of the strong leaders they followed. They had an entitled mentality “I have what I have because I belong to this leader’s clique”</a:t>
                      </a:r>
                      <a:endParaRPr sz="800">
                        <a:latin typeface="Raleway"/>
                        <a:ea typeface="Raleway"/>
                        <a:cs typeface="Raleway"/>
                        <a:sym typeface="Raleway"/>
                      </a:endParaRPr>
                    </a:p>
                  </a:txBody>
                  <a:tcPr marL="68575" marR="68575" marT="91425" marB="91425">
                    <a:lnL w="12650" cap="flat" cmpd="sng">
                      <a:solidFill>
                        <a:srgbClr val="000000"/>
                      </a:solidFill>
                      <a:prstDash val="solid"/>
                      <a:round/>
                      <a:headEnd type="none" w="sm" len="sm"/>
                      <a:tailEnd type="none" w="sm" len="sm"/>
                    </a:lnL>
                    <a:lnR w="12650" cap="flat" cmpd="sng">
                      <a:solidFill>
                        <a:srgbClr val="000000"/>
                      </a:solidFill>
                      <a:prstDash val="solid"/>
                      <a:round/>
                      <a:headEnd type="none" w="sm" len="sm"/>
                      <a:tailEnd type="none" w="sm" len="sm"/>
                    </a:lnR>
                    <a:lnT w="12650" cap="flat" cmpd="sng">
                      <a:solidFill>
                        <a:srgbClr val="000000"/>
                      </a:solidFill>
                      <a:prstDash val="solid"/>
                      <a:round/>
                      <a:headEnd type="none" w="sm" len="sm"/>
                      <a:tailEnd type="none" w="sm" len="sm"/>
                    </a:lnT>
                    <a:lnB w="1265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684</Words>
  <Application>Microsoft Office PowerPoint</Application>
  <PresentationFormat>On-screen Show (16:9)</PresentationFormat>
  <Paragraphs>81</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Lato</vt:lpstr>
      <vt:lpstr>Raleway</vt:lpstr>
      <vt:lpstr>Arial</vt:lpstr>
      <vt:lpstr>Swiss</vt:lpstr>
      <vt:lpstr>SERMON SERIES OVERVIEW</vt:lpstr>
      <vt:lpstr>Situation/Occasion of 1 Corinthians 1-4 </vt:lpstr>
      <vt:lpstr>Recommended Resources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SERIES OVERVIEW</dc:title>
  <cp:lastModifiedBy>Administrator</cp:lastModifiedBy>
  <cp:revision>1</cp:revision>
  <dcterms:modified xsi:type="dcterms:W3CDTF">2019-07-25T10:40:53Z</dcterms:modified>
</cp:coreProperties>
</file>